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373" r:id="rId2"/>
    <p:sldId id="316" r:id="rId3"/>
    <p:sldId id="279" r:id="rId4"/>
    <p:sldId id="361" r:id="rId5"/>
    <p:sldId id="337" r:id="rId6"/>
    <p:sldId id="362" r:id="rId7"/>
    <p:sldId id="368" r:id="rId8"/>
    <p:sldId id="360" r:id="rId9"/>
    <p:sldId id="343" r:id="rId10"/>
    <p:sldId id="415" r:id="rId11"/>
    <p:sldId id="420" r:id="rId12"/>
    <p:sldId id="3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skate.td@sportmanitoba.c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skate.td@sportmanitoba.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5BF23-12E2-4371-A0AC-F9AA19E93B5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06554-126F-4318-A77A-B4AFD3DEB6B8}">
      <dgm:prSet custT="1"/>
      <dgm:spPr/>
      <dgm:t>
        <a:bodyPr/>
        <a:lstStyle/>
        <a:p>
          <a:r>
            <a:rPr lang="en-US" sz="1600" dirty="0"/>
            <a:t>Criteria as set out by Skate Canada for:</a:t>
          </a:r>
        </a:p>
        <a:p>
          <a:r>
            <a:rPr lang="en-US" sz="1600" dirty="0"/>
            <a:t> SINGLES – Pre Juvenile, Juvenile and STAR 5 and Up </a:t>
          </a:r>
        </a:p>
        <a:p>
          <a:r>
            <a:rPr lang="en-US" sz="1600" dirty="0"/>
            <a:t>As well as Pre Novice or Novice who have not yet attained the Internal Qualifying  Minimum Score</a:t>
          </a:r>
        </a:p>
        <a:p>
          <a:endParaRPr lang="en-US" sz="900" dirty="0"/>
        </a:p>
      </dgm:t>
    </dgm:pt>
    <dgm:pt modelId="{228AB9F8-0761-43B1-B9FB-ADF4DCC8C36F}" type="parTrans" cxnId="{C59AB36A-3366-41C5-BDD9-0A551800943C}">
      <dgm:prSet/>
      <dgm:spPr/>
      <dgm:t>
        <a:bodyPr/>
        <a:lstStyle/>
        <a:p>
          <a:endParaRPr lang="en-US"/>
        </a:p>
      </dgm:t>
    </dgm:pt>
    <dgm:pt modelId="{D68B950A-F83C-4EB1-BA75-C1493320AB21}" type="sibTrans" cxnId="{C59AB36A-3366-41C5-BDD9-0A551800943C}">
      <dgm:prSet/>
      <dgm:spPr/>
      <dgm:t>
        <a:bodyPr/>
        <a:lstStyle/>
        <a:p>
          <a:endParaRPr lang="en-US"/>
        </a:p>
      </dgm:t>
    </dgm:pt>
    <dgm:pt modelId="{DD01DF11-8D1B-4396-99FB-1B69CA9D68BE}">
      <dgm:prSet/>
      <dgm:spPr/>
      <dgm:t>
        <a:bodyPr/>
        <a:lstStyle/>
        <a:p>
          <a:endParaRPr lang="en-US" sz="700" dirty="0"/>
        </a:p>
      </dgm:t>
    </dgm:pt>
    <dgm:pt modelId="{F09FD80F-34B1-426C-A953-18AC3464BCEB}" type="parTrans" cxnId="{059318F1-1403-4961-B402-FBFE51EE0F81}">
      <dgm:prSet/>
      <dgm:spPr/>
      <dgm:t>
        <a:bodyPr/>
        <a:lstStyle/>
        <a:p>
          <a:endParaRPr lang="en-US"/>
        </a:p>
      </dgm:t>
    </dgm:pt>
    <dgm:pt modelId="{E6F651D0-6E53-426D-A58A-1FEDBB03871C}" type="sibTrans" cxnId="{059318F1-1403-4961-B402-FBFE51EE0F81}">
      <dgm:prSet/>
      <dgm:spPr/>
      <dgm:t>
        <a:bodyPr/>
        <a:lstStyle/>
        <a:p>
          <a:endParaRPr lang="en-US"/>
        </a:p>
      </dgm:t>
    </dgm:pt>
    <dgm:pt modelId="{1B847F74-05CE-47B6-9FCE-AAE52857942E}">
      <dgm:prSet/>
      <dgm:spPr/>
      <dgm:t>
        <a:bodyPr/>
        <a:lstStyle/>
        <a:p>
          <a:r>
            <a:rPr lang="en-US" dirty="0"/>
            <a:t>Criteria as set out by Skate Canada:</a:t>
          </a:r>
        </a:p>
        <a:p>
          <a:r>
            <a:rPr lang="en-US" dirty="0"/>
            <a:t>DANCE- one partner must have a STAR 5 Dance assessment </a:t>
          </a:r>
        </a:p>
        <a:p>
          <a:r>
            <a:rPr lang="en-US" dirty="0"/>
            <a:t>PAIRS - one partner must have a STAR 5 Free Skate assessment  </a:t>
          </a:r>
        </a:p>
        <a:p>
          <a:r>
            <a:rPr lang="en-US" dirty="0"/>
            <a:t>Synchro – must have passed a STAR 5 in any discipline and on a Team that receives a report card</a:t>
          </a:r>
        </a:p>
      </dgm:t>
    </dgm:pt>
    <dgm:pt modelId="{ADA7956D-95DD-4FEB-89B2-8D1B3B779056}" type="parTrans" cxnId="{88FB287E-78E4-474F-9571-80AF3280A613}">
      <dgm:prSet/>
      <dgm:spPr/>
      <dgm:t>
        <a:bodyPr/>
        <a:lstStyle/>
        <a:p>
          <a:endParaRPr lang="en-US"/>
        </a:p>
      </dgm:t>
    </dgm:pt>
    <dgm:pt modelId="{35715A27-0564-41D6-A2F6-CBF4B690850C}" type="sibTrans" cxnId="{88FB287E-78E4-474F-9571-80AF3280A613}">
      <dgm:prSet/>
      <dgm:spPr/>
      <dgm:t>
        <a:bodyPr/>
        <a:lstStyle/>
        <a:p>
          <a:endParaRPr lang="en-US"/>
        </a:p>
      </dgm:t>
    </dgm:pt>
    <dgm:pt modelId="{B1B3BC79-23AE-4612-9A8E-3830E3309B00}">
      <dgm:prSet custT="1"/>
      <dgm:spPr/>
      <dgm:t>
        <a:bodyPr/>
        <a:lstStyle/>
        <a:p>
          <a:r>
            <a:rPr lang="en-US" sz="1800" dirty="0"/>
            <a:t>Submit a Yearly Training Plan (YTP) to the Technical Director by September 15</a:t>
          </a:r>
          <a:r>
            <a:rPr lang="en-US" sz="1800" baseline="30000" dirty="0"/>
            <a:t>th</a:t>
          </a:r>
          <a:r>
            <a:rPr lang="en-US" sz="1800" dirty="0"/>
            <a:t> , 2026 </a:t>
          </a:r>
          <a:r>
            <a:rPr lang="en-US" sz="2000" dirty="0"/>
            <a:t> </a:t>
          </a:r>
          <a:r>
            <a:rPr lang="en-US" sz="2000" dirty="0">
              <a:hlinkClick xmlns:r="http://schemas.openxmlformats.org/officeDocument/2006/relationships" r:id="rId1"/>
            </a:rPr>
            <a:t>skate.td@sportmanitoba.ca</a:t>
          </a:r>
          <a:r>
            <a:rPr lang="en-US" sz="2000" dirty="0"/>
            <a:t>  </a:t>
          </a:r>
        </a:p>
      </dgm:t>
    </dgm:pt>
    <dgm:pt modelId="{BBDE9BBD-CEBF-4422-9E7B-0347468B58C9}" type="sibTrans" cxnId="{9798159F-3DA0-4ECD-99B5-AA42B312E321}">
      <dgm:prSet/>
      <dgm:spPr/>
      <dgm:t>
        <a:bodyPr/>
        <a:lstStyle/>
        <a:p>
          <a:endParaRPr lang="en-US"/>
        </a:p>
      </dgm:t>
    </dgm:pt>
    <dgm:pt modelId="{34EF662F-ADBC-41AC-8F43-0EC9678B8C49}" type="parTrans" cxnId="{9798159F-3DA0-4ECD-99B5-AA42B312E321}">
      <dgm:prSet/>
      <dgm:spPr/>
      <dgm:t>
        <a:bodyPr/>
        <a:lstStyle/>
        <a:p>
          <a:endParaRPr lang="en-US"/>
        </a:p>
      </dgm:t>
    </dgm:pt>
    <dgm:pt modelId="{CA8C5593-A0BB-47A5-8566-55BBF5B28AA8}" type="pres">
      <dgm:prSet presAssocID="{7205BF23-12E2-4371-A0AC-F9AA19E93B53}" presName="outerComposite" presStyleCnt="0">
        <dgm:presLayoutVars>
          <dgm:chMax val="5"/>
          <dgm:dir/>
          <dgm:resizeHandles val="exact"/>
        </dgm:presLayoutVars>
      </dgm:prSet>
      <dgm:spPr/>
    </dgm:pt>
    <dgm:pt modelId="{00401219-933F-4FEB-99AC-9051A4AD6CA1}" type="pres">
      <dgm:prSet presAssocID="{7205BF23-12E2-4371-A0AC-F9AA19E93B53}" presName="dummyMaxCanvas" presStyleCnt="0">
        <dgm:presLayoutVars/>
      </dgm:prSet>
      <dgm:spPr/>
    </dgm:pt>
    <dgm:pt modelId="{10944346-306C-41D9-87F6-A63DF4651F0D}" type="pres">
      <dgm:prSet presAssocID="{7205BF23-12E2-4371-A0AC-F9AA19E93B53}" presName="ThreeNodes_1" presStyleLbl="node1" presStyleIdx="0" presStyleCnt="3" custScaleY="127870">
        <dgm:presLayoutVars>
          <dgm:bulletEnabled val="1"/>
        </dgm:presLayoutVars>
      </dgm:prSet>
      <dgm:spPr/>
    </dgm:pt>
    <dgm:pt modelId="{698C43F4-07A1-4610-8F13-D8FEFBCA60C4}" type="pres">
      <dgm:prSet presAssocID="{7205BF23-12E2-4371-A0AC-F9AA19E93B53}" presName="ThreeNodes_2" presStyleLbl="node1" presStyleIdx="1" presStyleCnt="3" custScaleY="129841" custLinFactNeighborY="2397">
        <dgm:presLayoutVars>
          <dgm:bulletEnabled val="1"/>
        </dgm:presLayoutVars>
      </dgm:prSet>
      <dgm:spPr/>
    </dgm:pt>
    <dgm:pt modelId="{E417FF25-3E5A-4F52-8331-F4DBABCDE05F}" type="pres">
      <dgm:prSet presAssocID="{7205BF23-12E2-4371-A0AC-F9AA19E93B53}" presName="ThreeNodes_3" presStyleLbl="node1" presStyleIdx="2" presStyleCnt="3" custLinFactNeighborX="139" custLinFactNeighborY="-2397">
        <dgm:presLayoutVars>
          <dgm:bulletEnabled val="1"/>
        </dgm:presLayoutVars>
      </dgm:prSet>
      <dgm:spPr/>
    </dgm:pt>
    <dgm:pt modelId="{CA48D00D-0B46-4659-96B7-3A1667191212}" type="pres">
      <dgm:prSet presAssocID="{7205BF23-12E2-4371-A0AC-F9AA19E93B53}" presName="ThreeConn_1-2" presStyleLbl="fgAccFollowNode1" presStyleIdx="0" presStyleCnt="2">
        <dgm:presLayoutVars>
          <dgm:bulletEnabled val="1"/>
        </dgm:presLayoutVars>
      </dgm:prSet>
      <dgm:spPr/>
    </dgm:pt>
    <dgm:pt modelId="{A586E262-86CE-40C1-9EC7-40133674C8BA}" type="pres">
      <dgm:prSet presAssocID="{7205BF23-12E2-4371-A0AC-F9AA19E93B53}" presName="ThreeConn_2-3" presStyleLbl="fgAccFollowNode1" presStyleIdx="1" presStyleCnt="2">
        <dgm:presLayoutVars>
          <dgm:bulletEnabled val="1"/>
        </dgm:presLayoutVars>
      </dgm:prSet>
      <dgm:spPr/>
    </dgm:pt>
    <dgm:pt modelId="{97993892-60EA-4261-98D0-50727AADEBCB}" type="pres">
      <dgm:prSet presAssocID="{7205BF23-12E2-4371-A0AC-F9AA19E93B53}" presName="ThreeNodes_1_text" presStyleLbl="node1" presStyleIdx="2" presStyleCnt="3">
        <dgm:presLayoutVars>
          <dgm:bulletEnabled val="1"/>
        </dgm:presLayoutVars>
      </dgm:prSet>
      <dgm:spPr/>
    </dgm:pt>
    <dgm:pt modelId="{26D0D5CF-1503-49AF-BAFE-69288EB2E144}" type="pres">
      <dgm:prSet presAssocID="{7205BF23-12E2-4371-A0AC-F9AA19E93B53}" presName="ThreeNodes_2_text" presStyleLbl="node1" presStyleIdx="2" presStyleCnt="3">
        <dgm:presLayoutVars>
          <dgm:bulletEnabled val="1"/>
        </dgm:presLayoutVars>
      </dgm:prSet>
      <dgm:spPr/>
    </dgm:pt>
    <dgm:pt modelId="{2F55CF07-7F9C-4476-9240-FC32171DACBB}" type="pres">
      <dgm:prSet presAssocID="{7205BF23-12E2-4371-A0AC-F9AA19E93B5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F38FF1B-26D4-4025-8767-CBAC910447ED}" type="presOf" srcId="{DD01DF11-8D1B-4396-99FB-1B69CA9D68BE}" destId="{97993892-60EA-4261-98D0-50727AADEBCB}" srcOrd="1" destOrd="1" presId="urn:microsoft.com/office/officeart/2005/8/layout/vProcess5"/>
    <dgm:cxn modelId="{335DD01F-5381-4785-86F8-57AE22EFE273}" type="presOf" srcId="{35715A27-0564-41D6-A2F6-CBF4B690850C}" destId="{A586E262-86CE-40C1-9EC7-40133674C8BA}" srcOrd="0" destOrd="0" presId="urn:microsoft.com/office/officeart/2005/8/layout/vProcess5"/>
    <dgm:cxn modelId="{0FDD6922-994B-4766-955B-CA50EE11755B}" type="presOf" srcId="{7205BF23-12E2-4371-A0AC-F9AA19E93B53}" destId="{CA8C5593-A0BB-47A5-8566-55BBF5B28AA8}" srcOrd="0" destOrd="0" presId="urn:microsoft.com/office/officeart/2005/8/layout/vProcess5"/>
    <dgm:cxn modelId="{CF488537-3DF0-44FC-8F0E-CE30ACDE36D5}" type="presOf" srcId="{1B847F74-05CE-47B6-9FCE-AAE52857942E}" destId="{26D0D5CF-1503-49AF-BAFE-69288EB2E144}" srcOrd="1" destOrd="0" presId="urn:microsoft.com/office/officeart/2005/8/layout/vProcess5"/>
    <dgm:cxn modelId="{C59AB36A-3366-41C5-BDD9-0A551800943C}" srcId="{7205BF23-12E2-4371-A0AC-F9AA19E93B53}" destId="{40C06554-126F-4318-A77A-B4AFD3DEB6B8}" srcOrd="0" destOrd="0" parTransId="{228AB9F8-0761-43B1-B9FB-ADF4DCC8C36F}" sibTransId="{D68B950A-F83C-4EB1-BA75-C1493320AB21}"/>
    <dgm:cxn modelId="{1B83216B-3887-42F9-B450-488AEFFA26D8}" type="presOf" srcId="{1B847F74-05CE-47B6-9FCE-AAE52857942E}" destId="{698C43F4-07A1-4610-8F13-D8FEFBCA60C4}" srcOrd="0" destOrd="0" presId="urn:microsoft.com/office/officeart/2005/8/layout/vProcess5"/>
    <dgm:cxn modelId="{900FFA4F-2A70-4309-9556-7EC8114117E0}" type="presOf" srcId="{40C06554-126F-4318-A77A-B4AFD3DEB6B8}" destId="{10944346-306C-41D9-87F6-A63DF4651F0D}" srcOrd="0" destOrd="0" presId="urn:microsoft.com/office/officeart/2005/8/layout/vProcess5"/>
    <dgm:cxn modelId="{125BD474-4A6E-4EC1-B09C-28D6768A1107}" type="presOf" srcId="{40C06554-126F-4318-A77A-B4AFD3DEB6B8}" destId="{97993892-60EA-4261-98D0-50727AADEBCB}" srcOrd="1" destOrd="0" presId="urn:microsoft.com/office/officeart/2005/8/layout/vProcess5"/>
    <dgm:cxn modelId="{4284D176-F109-4363-93CC-B585792AB08F}" type="presOf" srcId="{B1B3BC79-23AE-4612-9A8E-3830E3309B00}" destId="{2F55CF07-7F9C-4476-9240-FC32171DACBB}" srcOrd="1" destOrd="0" presId="urn:microsoft.com/office/officeart/2005/8/layout/vProcess5"/>
    <dgm:cxn modelId="{88FB287E-78E4-474F-9571-80AF3280A613}" srcId="{7205BF23-12E2-4371-A0AC-F9AA19E93B53}" destId="{1B847F74-05CE-47B6-9FCE-AAE52857942E}" srcOrd="1" destOrd="0" parTransId="{ADA7956D-95DD-4FEB-89B2-8D1B3B779056}" sibTransId="{35715A27-0564-41D6-A2F6-CBF4B690850C}"/>
    <dgm:cxn modelId="{9798159F-3DA0-4ECD-99B5-AA42B312E321}" srcId="{7205BF23-12E2-4371-A0AC-F9AA19E93B53}" destId="{B1B3BC79-23AE-4612-9A8E-3830E3309B00}" srcOrd="2" destOrd="0" parTransId="{34EF662F-ADBC-41AC-8F43-0EC9678B8C49}" sibTransId="{BBDE9BBD-CEBF-4422-9E7B-0347468B58C9}"/>
    <dgm:cxn modelId="{A91D29A8-D323-43B7-B8BC-1BE7FEFE6581}" type="presOf" srcId="{DD01DF11-8D1B-4396-99FB-1B69CA9D68BE}" destId="{10944346-306C-41D9-87F6-A63DF4651F0D}" srcOrd="0" destOrd="1" presId="urn:microsoft.com/office/officeart/2005/8/layout/vProcess5"/>
    <dgm:cxn modelId="{782604E5-0BEC-4EBC-8F02-1E0DBCBAF7EE}" type="presOf" srcId="{B1B3BC79-23AE-4612-9A8E-3830E3309B00}" destId="{E417FF25-3E5A-4F52-8331-F4DBABCDE05F}" srcOrd="0" destOrd="0" presId="urn:microsoft.com/office/officeart/2005/8/layout/vProcess5"/>
    <dgm:cxn modelId="{059318F1-1403-4961-B402-FBFE51EE0F81}" srcId="{40C06554-126F-4318-A77A-B4AFD3DEB6B8}" destId="{DD01DF11-8D1B-4396-99FB-1B69CA9D68BE}" srcOrd="0" destOrd="0" parTransId="{F09FD80F-34B1-426C-A953-18AC3464BCEB}" sibTransId="{E6F651D0-6E53-426D-A58A-1FEDBB03871C}"/>
    <dgm:cxn modelId="{76DEA4F5-94D5-46ED-A720-43547C59F47F}" type="presOf" srcId="{D68B950A-F83C-4EB1-BA75-C1493320AB21}" destId="{CA48D00D-0B46-4659-96B7-3A1667191212}" srcOrd="0" destOrd="0" presId="urn:microsoft.com/office/officeart/2005/8/layout/vProcess5"/>
    <dgm:cxn modelId="{3F893ECC-0E41-4EBA-8F32-DFD5D920CFE0}" type="presParOf" srcId="{CA8C5593-A0BB-47A5-8566-55BBF5B28AA8}" destId="{00401219-933F-4FEB-99AC-9051A4AD6CA1}" srcOrd="0" destOrd="0" presId="urn:microsoft.com/office/officeart/2005/8/layout/vProcess5"/>
    <dgm:cxn modelId="{E5B53324-3065-412B-8191-3AC59202D72E}" type="presParOf" srcId="{CA8C5593-A0BB-47A5-8566-55BBF5B28AA8}" destId="{10944346-306C-41D9-87F6-A63DF4651F0D}" srcOrd="1" destOrd="0" presId="urn:microsoft.com/office/officeart/2005/8/layout/vProcess5"/>
    <dgm:cxn modelId="{654639A6-9800-486E-9C59-BEC041C1F484}" type="presParOf" srcId="{CA8C5593-A0BB-47A5-8566-55BBF5B28AA8}" destId="{698C43F4-07A1-4610-8F13-D8FEFBCA60C4}" srcOrd="2" destOrd="0" presId="urn:microsoft.com/office/officeart/2005/8/layout/vProcess5"/>
    <dgm:cxn modelId="{D528AB40-7766-4AB3-8026-B9A971C6EF2B}" type="presParOf" srcId="{CA8C5593-A0BB-47A5-8566-55BBF5B28AA8}" destId="{E417FF25-3E5A-4F52-8331-F4DBABCDE05F}" srcOrd="3" destOrd="0" presId="urn:microsoft.com/office/officeart/2005/8/layout/vProcess5"/>
    <dgm:cxn modelId="{03CC6857-017F-403F-BB07-0B5D9CC71D63}" type="presParOf" srcId="{CA8C5593-A0BB-47A5-8566-55BBF5B28AA8}" destId="{CA48D00D-0B46-4659-96B7-3A1667191212}" srcOrd="4" destOrd="0" presId="urn:microsoft.com/office/officeart/2005/8/layout/vProcess5"/>
    <dgm:cxn modelId="{D3EDDDA7-5F74-4F70-AB09-C1473934DAF6}" type="presParOf" srcId="{CA8C5593-A0BB-47A5-8566-55BBF5B28AA8}" destId="{A586E262-86CE-40C1-9EC7-40133674C8BA}" srcOrd="5" destOrd="0" presId="urn:microsoft.com/office/officeart/2005/8/layout/vProcess5"/>
    <dgm:cxn modelId="{24A86748-1AE6-45DC-B269-F6489CC4F39D}" type="presParOf" srcId="{CA8C5593-A0BB-47A5-8566-55BBF5B28AA8}" destId="{97993892-60EA-4261-98D0-50727AADEBCB}" srcOrd="6" destOrd="0" presId="urn:microsoft.com/office/officeart/2005/8/layout/vProcess5"/>
    <dgm:cxn modelId="{D5BBD738-E86F-40D7-9ABE-3A6C3C538865}" type="presParOf" srcId="{CA8C5593-A0BB-47A5-8566-55BBF5B28AA8}" destId="{26D0D5CF-1503-49AF-BAFE-69288EB2E144}" srcOrd="7" destOrd="0" presId="urn:microsoft.com/office/officeart/2005/8/layout/vProcess5"/>
    <dgm:cxn modelId="{5D5EADD1-1E40-4B23-9F66-35AAE87E5854}" type="presParOf" srcId="{CA8C5593-A0BB-47A5-8566-55BBF5B28AA8}" destId="{2F55CF07-7F9C-4476-9240-FC32171DAC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5BF23-12E2-4371-A0AC-F9AA19E93B5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C06554-126F-4318-A77A-B4AFD3DEB6B8}">
      <dgm:prSet custT="1"/>
      <dgm:spPr/>
      <dgm:t>
        <a:bodyPr/>
        <a:lstStyle/>
        <a:p>
          <a:endParaRPr lang="en-US" sz="1700" dirty="0"/>
        </a:p>
        <a:p>
          <a:r>
            <a:rPr lang="en-US" sz="1800" b="1" dirty="0"/>
            <a:t>Uplifter 101 </a:t>
          </a:r>
          <a:endParaRPr lang="en-US" sz="1800" dirty="0"/>
        </a:p>
        <a:p>
          <a:r>
            <a:rPr lang="en-US" sz="1800" dirty="0"/>
            <a:t>This session will help you navigate your way through Uplifter.</a:t>
          </a:r>
        </a:p>
        <a:p>
          <a:r>
            <a:rPr lang="en-US" sz="1800" dirty="0"/>
            <a:t>- Date TBA </a:t>
          </a:r>
        </a:p>
      </dgm:t>
    </dgm:pt>
    <dgm:pt modelId="{228AB9F8-0761-43B1-B9FB-ADF4DCC8C36F}" type="parTrans" cxnId="{C59AB36A-3366-41C5-BDD9-0A551800943C}">
      <dgm:prSet/>
      <dgm:spPr/>
      <dgm:t>
        <a:bodyPr/>
        <a:lstStyle/>
        <a:p>
          <a:endParaRPr lang="en-US"/>
        </a:p>
      </dgm:t>
    </dgm:pt>
    <dgm:pt modelId="{D68B950A-F83C-4EB1-BA75-C1493320AB21}" type="sibTrans" cxnId="{C59AB36A-3366-41C5-BDD9-0A551800943C}">
      <dgm:prSet/>
      <dgm:spPr/>
      <dgm:t>
        <a:bodyPr/>
        <a:lstStyle/>
        <a:p>
          <a:endParaRPr lang="en-US"/>
        </a:p>
      </dgm:t>
    </dgm:pt>
    <dgm:pt modelId="{1B847F74-05CE-47B6-9FCE-AAE52857942E}">
      <dgm:prSet custT="1"/>
      <dgm:spPr/>
      <dgm:t>
        <a:bodyPr/>
        <a:lstStyle/>
        <a:p>
          <a:r>
            <a:rPr lang="en-US" sz="1800" b="1" dirty="0"/>
            <a:t>How to Fill Out a Planned Program Content Sheet</a:t>
          </a:r>
        </a:p>
        <a:p>
          <a:r>
            <a:rPr lang="en-US" sz="1800" dirty="0"/>
            <a:t> This session will provide you with the What, Why, and  How to fill out the PPC sheet.  </a:t>
          </a:r>
        </a:p>
        <a:p>
          <a:r>
            <a:rPr lang="en-US" sz="1800" dirty="0"/>
            <a:t>- Date TBA</a:t>
          </a:r>
        </a:p>
      </dgm:t>
    </dgm:pt>
    <dgm:pt modelId="{ADA7956D-95DD-4FEB-89B2-8D1B3B779056}" type="parTrans" cxnId="{88FB287E-78E4-474F-9571-80AF3280A613}">
      <dgm:prSet/>
      <dgm:spPr/>
      <dgm:t>
        <a:bodyPr/>
        <a:lstStyle/>
        <a:p>
          <a:endParaRPr lang="en-US"/>
        </a:p>
      </dgm:t>
    </dgm:pt>
    <dgm:pt modelId="{35715A27-0564-41D6-A2F6-CBF4B690850C}" type="sibTrans" cxnId="{88FB287E-78E4-474F-9571-80AF3280A613}">
      <dgm:prSet/>
      <dgm:spPr/>
      <dgm:t>
        <a:bodyPr/>
        <a:lstStyle/>
        <a:p>
          <a:endParaRPr lang="en-US"/>
        </a:p>
      </dgm:t>
    </dgm:pt>
    <dgm:pt modelId="{B1B3BC79-23AE-4612-9A8E-3830E3309B00}">
      <dgm:prSet custT="1"/>
      <dgm:spPr/>
      <dgm:t>
        <a:bodyPr/>
        <a:lstStyle/>
        <a:p>
          <a:r>
            <a:rPr lang="en-US" sz="1700" dirty="0"/>
            <a:t> </a:t>
          </a:r>
          <a:r>
            <a:rPr lang="en-US" sz="1800" b="1" dirty="0"/>
            <a:t>What to Say and Not Say in the Car</a:t>
          </a:r>
        </a:p>
        <a:p>
          <a:r>
            <a:rPr lang="en-US" sz="1800" dirty="0"/>
            <a:t>Angie, our Mental Performance Consultant, will host a parent meeting to discuss strategies to help you best support your athlete</a:t>
          </a:r>
        </a:p>
        <a:p>
          <a:r>
            <a:rPr lang="en-US" sz="1800" dirty="0"/>
            <a:t>-Sunday September 20</a:t>
          </a:r>
          <a:r>
            <a:rPr lang="en-US" sz="1800" baseline="30000" dirty="0"/>
            <a:t>th</a:t>
          </a:r>
          <a:r>
            <a:rPr lang="en-US" sz="1800" dirty="0"/>
            <a:t> by ZOOM at 8:15pm. </a:t>
          </a:r>
        </a:p>
      </dgm:t>
    </dgm:pt>
    <dgm:pt modelId="{BBDE9BBD-CEBF-4422-9E7B-0347468B58C9}" type="sibTrans" cxnId="{9798159F-3DA0-4ECD-99B5-AA42B312E321}">
      <dgm:prSet/>
      <dgm:spPr/>
      <dgm:t>
        <a:bodyPr/>
        <a:lstStyle/>
        <a:p>
          <a:endParaRPr lang="en-US"/>
        </a:p>
      </dgm:t>
    </dgm:pt>
    <dgm:pt modelId="{34EF662F-ADBC-41AC-8F43-0EC9678B8C49}" type="parTrans" cxnId="{9798159F-3DA0-4ECD-99B5-AA42B312E321}">
      <dgm:prSet/>
      <dgm:spPr/>
      <dgm:t>
        <a:bodyPr/>
        <a:lstStyle/>
        <a:p>
          <a:endParaRPr lang="en-US"/>
        </a:p>
      </dgm:t>
    </dgm:pt>
    <dgm:pt modelId="{75A57047-EEF5-42B4-A12B-693584840C2A}" type="pres">
      <dgm:prSet presAssocID="{7205BF23-12E2-4371-A0AC-F9AA19E93B53}" presName="linear" presStyleCnt="0">
        <dgm:presLayoutVars>
          <dgm:animLvl val="lvl"/>
          <dgm:resizeHandles val="exact"/>
        </dgm:presLayoutVars>
      </dgm:prSet>
      <dgm:spPr/>
    </dgm:pt>
    <dgm:pt modelId="{0AF44B48-FDE6-4B10-871C-F6FAE490737D}" type="pres">
      <dgm:prSet presAssocID="{40C06554-126F-4318-A77A-B4AFD3DEB6B8}" presName="parentText" presStyleLbl="node1" presStyleIdx="0" presStyleCnt="3" custScaleY="84408" custLinFactY="86317" custLinFactNeighborX="361" custLinFactNeighborY="100000">
        <dgm:presLayoutVars>
          <dgm:chMax val="0"/>
          <dgm:bulletEnabled val="1"/>
        </dgm:presLayoutVars>
      </dgm:prSet>
      <dgm:spPr/>
    </dgm:pt>
    <dgm:pt modelId="{6DA5EA90-7417-4685-90DE-70534E652E85}" type="pres">
      <dgm:prSet presAssocID="{D68B950A-F83C-4EB1-BA75-C1493320AB21}" presName="spacer" presStyleCnt="0"/>
      <dgm:spPr/>
    </dgm:pt>
    <dgm:pt modelId="{978B9FF6-FCB9-4C8A-94E8-F633488A5AFC}" type="pres">
      <dgm:prSet presAssocID="{1B847F74-05CE-47B6-9FCE-AAE52857942E}" presName="parentText" presStyleLbl="node1" presStyleIdx="1" presStyleCnt="3" custScaleY="95416" custLinFactY="-205083" custLinFactNeighborX="-1363" custLinFactNeighborY="-300000">
        <dgm:presLayoutVars>
          <dgm:chMax val="0"/>
          <dgm:bulletEnabled val="1"/>
        </dgm:presLayoutVars>
      </dgm:prSet>
      <dgm:spPr/>
    </dgm:pt>
    <dgm:pt modelId="{51551C17-6F78-4B36-8FBF-A488C49BA786}" type="pres">
      <dgm:prSet presAssocID="{35715A27-0564-41D6-A2F6-CBF4B690850C}" presName="spacer" presStyleCnt="0"/>
      <dgm:spPr/>
    </dgm:pt>
    <dgm:pt modelId="{B0E9476B-27FB-419B-9F23-F41E981CB77B}" type="pres">
      <dgm:prSet presAssocID="{B1B3BC79-23AE-4612-9A8E-3830E3309B00}" presName="parentText" presStyleLbl="node1" presStyleIdx="2" presStyleCnt="3" custScaleY="129281" custLinFactY="263" custLinFactNeighborX="59" custLinFactNeighborY="100000">
        <dgm:presLayoutVars>
          <dgm:chMax val="0"/>
          <dgm:bulletEnabled val="1"/>
        </dgm:presLayoutVars>
      </dgm:prSet>
      <dgm:spPr/>
    </dgm:pt>
  </dgm:ptLst>
  <dgm:cxnLst>
    <dgm:cxn modelId="{C59AB36A-3366-41C5-BDD9-0A551800943C}" srcId="{7205BF23-12E2-4371-A0AC-F9AA19E93B53}" destId="{40C06554-126F-4318-A77A-B4AFD3DEB6B8}" srcOrd="0" destOrd="0" parTransId="{228AB9F8-0761-43B1-B9FB-ADF4DCC8C36F}" sibTransId="{D68B950A-F83C-4EB1-BA75-C1493320AB21}"/>
    <dgm:cxn modelId="{88FB287E-78E4-474F-9571-80AF3280A613}" srcId="{7205BF23-12E2-4371-A0AC-F9AA19E93B53}" destId="{1B847F74-05CE-47B6-9FCE-AAE52857942E}" srcOrd="1" destOrd="0" parTransId="{ADA7956D-95DD-4FEB-89B2-8D1B3B779056}" sibTransId="{35715A27-0564-41D6-A2F6-CBF4B690850C}"/>
    <dgm:cxn modelId="{64A7DD8A-BD67-4CC4-9AEC-D4D0865E2F9C}" type="presOf" srcId="{B1B3BC79-23AE-4612-9A8E-3830E3309B00}" destId="{B0E9476B-27FB-419B-9F23-F41E981CB77B}" srcOrd="0" destOrd="0" presId="urn:microsoft.com/office/officeart/2005/8/layout/vList2"/>
    <dgm:cxn modelId="{86D2A790-8EC7-4C99-8757-0789DD74B96E}" type="presOf" srcId="{40C06554-126F-4318-A77A-B4AFD3DEB6B8}" destId="{0AF44B48-FDE6-4B10-871C-F6FAE490737D}" srcOrd="0" destOrd="0" presId="urn:microsoft.com/office/officeart/2005/8/layout/vList2"/>
    <dgm:cxn modelId="{9798159F-3DA0-4ECD-99B5-AA42B312E321}" srcId="{7205BF23-12E2-4371-A0AC-F9AA19E93B53}" destId="{B1B3BC79-23AE-4612-9A8E-3830E3309B00}" srcOrd="2" destOrd="0" parTransId="{34EF662F-ADBC-41AC-8F43-0EC9678B8C49}" sibTransId="{BBDE9BBD-CEBF-4422-9E7B-0347468B58C9}"/>
    <dgm:cxn modelId="{7A1527AB-C3F8-4AA8-AA37-7E857E2C932B}" type="presOf" srcId="{1B847F74-05CE-47B6-9FCE-AAE52857942E}" destId="{978B9FF6-FCB9-4C8A-94E8-F633488A5AFC}" srcOrd="0" destOrd="0" presId="urn:microsoft.com/office/officeart/2005/8/layout/vList2"/>
    <dgm:cxn modelId="{16AC02D8-81AF-41AD-8B2A-25C91BB2153B}" type="presOf" srcId="{7205BF23-12E2-4371-A0AC-F9AA19E93B53}" destId="{75A57047-EEF5-42B4-A12B-693584840C2A}" srcOrd="0" destOrd="0" presId="urn:microsoft.com/office/officeart/2005/8/layout/vList2"/>
    <dgm:cxn modelId="{0A9D495D-DB9E-4B65-9978-39349CC015C8}" type="presParOf" srcId="{75A57047-EEF5-42B4-A12B-693584840C2A}" destId="{0AF44B48-FDE6-4B10-871C-F6FAE490737D}" srcOrd="0" destOrd="0" presId="urn:microsoft.com/office/officeart/2005/8/layout/vList2"/>
    <dgm:cxn modelId="{BBF4050A-3AFF-4D23-815C-48A1B2566906}" type="presParOf" srcId="{75A57047-EEF5-42B4-A12B-693584840C2A}" destId="{6DA5EA90-7417-4685-90DE-70534E652E85}" srcOrd="1" destOrd="0" presId="urn:microsoft.com/office/officeart/2005/8/layout/vList2"/>
    <dgm:cxn modelId="{D0D8E6D5-AE2E-496C-ABFE-FC73A2932935}" type="presParOf" srcId="{75A57047-EEF5-42B4-A12B-693584840C2A}" destId="{978B9FF6-FCB9-4C8A-94E8-F633488A5AFC}" srcOrd="2" destOrd="0" presId="urn:microsoft.com/office/officeart/2005/8/layout/vList2"/>
    <dgm:cxn modelId="{7251364B-4FF9-4860-BD8E-CAA0987C5049}" type="presParOf" srcId="{75A57047-EEF5-42B4-A12B-693584840C2A}" destId="{51551C17-6F78-4B36-8FBF-A488C49BA786}" srcOrd="3" destOrd="0" presId="urn:microsoft.com/office/officeart/2005/8/layout/vList2"/>
    <dgm:cxn modelId="{346C867A-16F4-4017-8715-9B1A35770A2C}" type="presParOf" srcId="{75A57047-EEF5-42B4-A12B-693584840C2A}" destId="{B0E9476B-27FB-419B-9F23-F41E981CB7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44346-306C-41D9-87F6-A63DF4651F0D}">
      <dsp:nvSpPr>
        <dsp:cNvPr id="0" name=""/>
        <dsp:cNvSpPr/>
      </dsp:nvSpPr>
      <dsp:spPr>
        <a:xfrm>
          <a:off x="0" y="-106337"/>
          <a:ext cx="6569026" cy="1951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Criteria as set out by Skate Canada for: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SINGLES – Pre Juvenile, Juvenile and STAR 5 and Up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well as Pre Novice or Novice who have not yet attained the Internal Qualifying  Minimum Score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</dsp:txBody>
      <dsp:txXfrm>
        <a:off x="57159" y="-49178"/>
        <a:ext cx="4897224" cy="1837230"/>
      </dsp:txXfrm>
    </dsp:sp>
    <dsp:sp modelId="{698C43F4-07A1-4610-8F13-D8FEFBCA60C4}">
      <dsp:nvSpPr>
        <dsp:cNvPr id="0" name=""/>
        <dsp:cNvSpPr/>
      </dsp:nvSpPr>
      <dsp:spPr>
        <a:xfrm>
          <a:off x="579620" y="1695767"/>
          <a:ext cx="6569026" cy="1981629"/>
        </a:xfrm>
        <a:prstGeom prst="roundRect">
          <a:avLst>
            <a:gd name="adj" fmla="val 10000"/>
          </a:avLst>
        </a:prstGeom>
        <a:solidFill>
          <a:schemeClr val="accent5">
            <a:hueOff val="-1307943"/>
            <a:satOff val="7781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Criteria as set out by Skate Canada: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DANCE- one partner must have a STAR 5 Dance assessment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PAIRS - one partner must have a STAR 5 Free Skate assessment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Synchro – must have passed a STAR 5 in any discipline and on a Team that receives a report card</a:t>
          </a:r>
        </a:p>
      </dsp:txBody>
      <dsp:txXfrm>
        <a:off x="637660" y="1753807"/>
        <a:ext cx="4881298" cy="1865549"/>
      </dsp:txXfrm>
    </dsp:sp>
    <dsp:sp modelId="{E417FF25-3E5A-4F52-8331-F4DBABCDE05F}">
      <dsp:nvSpPr>
        <dsp:cNvPr id="0" name=""/>
        <dsp:cNvSpPr/>
      </dsp:nvSpPr>
      <dsp:spPr>
        <a:xfrm>
          <a:off x="1159240" y="3630881"/>
          <a:ext cx="6569026" cy="1526197"/>
        </a:xfrm>
        <a:prstGeom prst="roundRect">
          <a:avLst>
            <a:gd name="adj" fmla="val 10000"/>
          </a:avLst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Yearly Training Plan (YTP) to the Technical Director by September 15</a:t>
          </a:r>
          <a:r>
            <a:rPr lang="en-US" sz="1800" kern="1200" baseline="30000" dirty="0"/>
            <a:t>th</a:t>
          </a:r>
          <a:r>
            <a:rPr lang="en-US" sz="1800" kern="1200" dirty="0"/>
            <a:t> , 2026 </a:t>
          </a:r>
          <a:r>
            <a:rPr lang="en-US" sz="2000" kern="1200" dirty="0"/>
            <a:t> </a:t>
          </a:r>
          <a:r>
            <a:rPr lang="en-US" sz="2000" kern="1200" dirty="0">
              <a:hlinkClick xmlns:r="http://schemas.openxmlformats.org/officeDocument/2006/relationships" r:id="rId1"/>
            </a:rPr>
            <a:t>skate.td@sportmanitoba.ca</a:t>
          </a:r>
          <a:r>
            <a:rPr lang="en-US" sz="2000" kern="1200" dirty="0"/>
            <a:t>  </a:t>
          </a:r>
        </a:p>
      </dsp:txBody>
      <dsp:txXfrm>
        <a:off x="1203941" y="3675582"/>
        <a:ext cx="4907976" cy="1436795"/>
      </dsp:txXfrm>
    </dsp:sp>
    <dsp:sp modelId="{CA48D00D-0B46-4659-96B7-3A1667191212}">
      <dsp:nvSpPr>
        <dsp:cNvPr id="0" name=""/>
        <dsp:cNvSpPr/>
      </dsp:nvSpPr>
      <dsp:spPr>
        <a:xfrm>
          <a:off x="5576998" y="1263703"/>
          <a:ext cx="992028" cy="99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00204" y="1263703"/>
        <a:ext cx="545616" cy="746501"/>
      </dsp:txXfrm>
    </dsp:sp>
    <dsp:sp modelId="{A586E262-86CE-40C1-9EC7-40133674C8BA}">
      <dsp:nvSpPr>
        <dsp:cNvPr id="0" name=""/>
        <dsp:cNvSpPr/>
      </dsp:nvSpPr>
      <dsp:spPr>
        <a:xfrm>
          <a:off x="6156618" y="3034092"/>
          <a:ext cx="992028" cy="99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79824" y="3034092"/>
        <a:ext cx="545616" cy="746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4B48-FDE6-4B10-871C-F6FAE490737D}">
      <dsp:nvSpPr>
        <dsp:cNvPr id="0" name=""/>
        <dsp:cNvSpPr/>
      </dsp:nvSpPr>
      <dsp:spPr>
        <a:xfrm>
          <a:off x="0" y="1832977"/>
          <a:ext cx="5418187" cy="1443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Uplifter 101 </a:t>
          </a:r>
          <a:endParaRPr lang="en-US" sz="18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session will help you navigate your way through Uplifter.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Date TBA </a:t>
          </a:r>
        </a:p>
      </dsp:txBody>
      <dsp:txXfrm>
        <a:off x="70482" y="1903459"/>
        <a:ext cx="5277223" cy="1302868"/>
      </dsp:txXfrm>
    </dsp:sp>
    <dsp:sp modelId="{978B9FF6-FCB9-4C8A-94E8-F633488A5AFC}">
      <dsp:nvSpPr>
        <dsp:cNvPr id="0" name=""/>
        <dsp:cNvSpPr/>
      </dsp:nvSpPr>
      <dsp:spPr>
        <a:xfrm>
          <a:off x="0" y="0"/>
          <a:ext cx="5418187" cy="1632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How to Fill Out a Planned Program Content Sheet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This session will provide you with the What, Why, and  How to fill out the PPC sheet.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Date TBA</a:t>
          </a:r>
        </a:p>
      </dsp:txBody>
      <dsp:txXfrm>
        <a:off x="79674" y="79674"/>
        <a:ext cx="5258839" cy="1472780"/>
      </dsp:txXfrm>
    </dsp:sp>
    <dsp:sp modelId="{B0E9476B-27FB-419B-9F23-F41E981CB77B}">
      <dsp:nvSpPr>
        <dsp:cNvPr id="0" name=""/>
        <dsp:cNvSpPr/>
      </dsp:nvSpPr>
      <dsp:spPr>
        <a:xfrm>
          <a:off x="0" y="3788943"/>
          <a:ext cx="5418187" cy="2211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  <a:r>
            <a:rPr lang="en-US" sz="1800" b="1" kern="1200" dirty="0"/>
            <a:t>What to Say and Not Say in the Car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Angie, our Mental Performance Consultant, will host a parent meeting to discuss strategies to help you best support your athlete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-Sunday September 20</a:t>
          </a:r>
          <a:r>
            <a:rPr lang="en-US" sz="1800" kern="1200" baseline="30000" dirty="0"/>
            <a:t>th</a:t>
          </a:r>
          <a:r>
            <a:rPr lang="en-US" sz="1800" kern="1200" dirty="0"/>
            <a:t> by ZOOM at 8:15pm. </a:t>
          </a:r>
        </a:p>
      </dsp:txBody>
      <dsp:txXfrm>
        <a:off x="107952" y="3896895"/>
        <a:ext cx="5202283" cy="199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C270-E5A4-430B-9742-72A463E48B0D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DB8C-D614-4F1B-9A17-1C35C970FD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8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8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E431-F528-2CCE-0BBA-6E2F398F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B44E9-E8CF-AE8C-A0EE-342E3B32C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4F168-5416-DC8F-7D20-B95830758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6B03F-2214-BE72-69CE-8017121F2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5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FFF4E-B275-AA80-4042-A5FED5F1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83B71-B853-3E9A-8140-5AEB7FE9A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F5B8D-EF4E-877F-64D1-896570D9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A3901-0968-C413-FE7C-54F9B1182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97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1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4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71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67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78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89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57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E625C-F0A4-564D-CEE2-6B3595CE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61889" y="0"/>
            <a:ext cx="623011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157637"/>
            <a:ext cx="4851694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D8C78-00C3-F3D7-17C3-F1667E463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422551"/>
            <a:ext cx="5124893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E61FD-F54A-5F86-FCED-3BD4C8AA4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353" t="-388" r="-1" b="-254"/>
          <a:stretch/>
        </p:blipFill>
        <p:spPr>
          <a:xfrm flipH="1">
            <a:off x="659106" y="3429000"/>
            <a:ext cx="4589830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90F-2D31-F9FB-AD35-B76947AF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6863" y="776532"/>
            <a:ext cx="3434316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6663" y="776288"/>
            <a:ext cx="343376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92615" y="2505979"/>
            <a:ext cx="4837385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81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3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316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72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4A700F-42CA-D7A9-D709-C0017521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rgbClr val="F9E0B9"/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1DA139-D8FD-A752-758D-4F836DFB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353" t="-388" r="-1" b="-254"/>
          <a:stretch/>
        </p:blipFill>
        <p:spPr>
          <a:xfrm rot="16200000" flipH="1">
            <a:off x="210940" y="1589892"/>
            <a:ext cx="5245922" cy="3667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5516" y="1433219"/>
            <a:ext cx="5695102" cy="2092049"/>
          </a:xfrm>
          <a:noFill/>
          <a:effectLst/>
        </p:spPr>
        <p:txBody>
          <a:bodyPr anchor="b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6F37D4-7152-EA75-8D7D-D8F7D6DD9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0099" y="1974707"/>
            <a:ext cx="2907792" cy="2907792"/>
          </a:xfrm>
          <a:solidFill>
            <a:srgbClr val="F9E0B9"/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FBE5B12-0D10-DA99-093A-2C4FB738B2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6789" y="3525268"/>
            <a:ext cx="5683829" cy="2595429"/>
          </a:xfrm>
          <a:effectLst/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634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820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DB3CB-355C-968A-7F5F-71E03504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3836" y="1371602"/>
            <a:ext cx="6177309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87279F-936E-0F41-B533-7990D668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53836" y="3446156"/>
            <a:ext cx="6177309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53836" y="3745924"/>
            <a:ext cx="6177309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011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1222B-29F6-BF2A-09DE-82F65963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5F993-EADB-1C5A-7158-41E510B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2E34E-DBAF-BA5D-15D9-E69A0553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889759"/>
            <a:ext cx="1142492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571499"/>
            <a:ext cx="11118274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1667" y="2461056"/>
            <a:ext cx="3626424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95282" y="2440275"/>
            <a:ext cx="5164553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7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43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61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70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51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88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96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918F-A8DA-487B-8F9E-E795D1754A69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9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666" r:id="rId23"/>
    <p:sldLayoutId id="214748366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upstarta.com.au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kate.td@sportmanitoba.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n/hand-leave-pen-paper-thank-you-226358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9E458-C078-A8F3-BC30-98CFA49A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9" y="3047999"/>
            <a:ext cx="3397461" cy="2398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sz="3000" b="1" spc="-100" dirty="0">
                <a:solidFill>
                  <a:schemeClr val="accent1"/>
                </a:solidFill>
              </a:rPr>
            </a:br>
            <a:r>
              <a:rPr lang="en-US" sz="4000" b="1" spc="-100" dirty="0">
                <a:solidFill>
                  <a:srgbClr val="FF0000"/>
                </a:solidFill>
              </a:rPr>
              <a:t>2026-2027</a:t>
            </a:r>
            <a:br>
              <a:rPr lang="en-US" sz="4000" b="1" spc="-100" dirty="0">
                <a:solidFill>
                  <a:srgbClr val="FF0000"/>
                </a:solidFill>
              </a:rPr>
            </a:br>
            <a:r>
              <a:rPr lang="en-US" sz="4000" b="1" spc="-100" dirty="0">
                <a:solidFill>
                  <a:srgbClr val="FF0000"/>
                </a:solidFill>
              </a:rPr>
              <a:t>Criteria &amp; Programming</a:t>
            </a:r>
            <a:br>
              <a:rPr lang="en-US" sz="4000" b="1" spc="-100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6CECC3-E735-2892-9C5F-C2DEB291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09" y="1188929"/>
            <a:ext cx="3895618" cy="1680001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76D3A2-3CEF-C999-3B2C-A7AF62E3E21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r="26606"/>
          <a:stretch/>
        </p:blipFill>
        <p:spPr bwMode="auto">
          <a:xfrm>
            <a:off x="611544" y="708660"/>
            <a:ext cx="4669116" cy="5543549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8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EB4CE-4227-62CB-6C6F-91A7425F3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AC412A9D-FB38-47B0-3DE5-8D8CB7EC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endParaRPr lang="en-US" sz="2500" b="1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4F3662-4B72-E428-7609-94A8F07FD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82"/>
          <a:stretch/>
        </p:blipFill>
        <p:spPr>
          <a:xfrm>
            <a:off x="8297994" y="910189"/>
            <a:ext cx="1990036" cy="1895475"/>
          </a:xfrm>
          <a:prstGeom prst="rect">
            <a:avLst/>
          </a:prstGeom>
          <a:noFill/>
          <a:effectLst/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D10E6903-CE77-A05E-8693-E3B1038E3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5983" y="3107259"/>
            <a:ext cx="3614057" cy="2953732"/>
          </a:xfrm>
          <a:prstGeom prst="rect">
            <a:avLst/>
          </a:prstGeom>
          <a:noFill/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BA1FB-D376-7D9F-3A57-1937E31C862E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5" tooltip="https://upstarta.com.a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818CA-C324-C2DF-BBED-840888E78B2E}"/>
              </a:ext>
            </a:extLst>
          </p:cNvPr>
          <p:cNvSpPr txBox="1"/>
          <p:nvPr/>
        </p:nvSpPr>
        <p:spPr>
          <a:xfrm>
            <a:off x="984069" y="1245326"/>
            <a:ext cx="5111931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highlight>
                  <a:srgbClr val="FFFF00"/>
                </a:highlight>
              </a:rPr>
              <a:t>New:</a:t>
            </a:r>
            <a:br>
              <a:rPr lang="en-US" sz="3600" dirty="0">
                <a:highlight>
                  <a:srgbClr val="FFFF00"/>
                </a:highlight>
              </a:rPr>
            </a:br>
            <a:r>
              <a:rPr lang="en-US" sz="3600" b="1" dirty="0">
                <a:solidFill>
                  <a:srgbClr val="FF0000"/>
                </a:solidFill>
              </a:rPr>
              <a:t>Parent Package  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We hear you!</a:t>
            </a:r>
            <a:br>
              <a:rPr lang="en-US" sz="2400" b="1" dirty="0">
                <a:highlight>
                  <a:srgbClr val="FFFF00"/>
                </a:highlight>
              </a:rPr>
            </a:br>
            <a:br>
              <a:rPr lang="en-US" sz="2400" b="1" dirty="0"/>
            </a:br>
            <a:r>
              <a:rPr lang="en-US" sz="2400" b="1" dirty="0"/>
              <a:t>From your feedback we have selected the top 3 requests for additional information and assistance.  These sessions are open to Parents or Guardians of Skaters on both</a:t>
            </a:r>
            <a:br>
              <a:rPr lang="en-US" sz="2400" b="1" dirty="0"/>
            </a:br>
            <a:r>
              <a:rPr lang="en-US" sz="2400" b="1" dirty="0"/>
              <a:t> Team MANITOBA and Team TOBA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430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C3102-D27D-6ED1-5D92-641B0BDD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AB836A-C754-B04E-742E-0DBA983C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13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NEW: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Parent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Package:</a:t>
            </a:r>
            <a:br>
              <a:rPr lang="en-US" sz="2800" b="1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5B9180-BCCC-E45D-E4A3-4E5A25B18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82"/>
          <a:stretch/>
        </p:blipFill>
        <p:spPr>
          <a:xfrm>
            <a:off x="349522" y="2167489"/>
            <a:ext cx="2915973" cy="2777413"/>
          </a:xfrm>
          <a:prstGeom prst="rect">
            <a:avLst/>
          </a:prstGeom>
          <a:noFill/>
        </p:spPr>
      </p:pic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3225A67-E343-DA7E-449A-F4586B859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636870"/>
              </p:ext>
            </p:extLst>
          </p:nvPr>
        </p:nvGraphicFramePr>
        <p:xfrm>
          <a:off x="3913139" y="728443"/>
          <a:ext cx="5418187" cy="600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86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CC07C-732A-7CF8-AE09-507EB092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DF72EF66-1942-FFC6-946A-505886D2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873" y="1303021"/>
            <a:ext cx="4075787" cy="326813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/>
              <a:t>If you have any questions or would like further clarification on Team TOBA, please reach out to Tammy at </a:t>
            </a:r>
            <a:r>
              <a:rPr lang="en-US" sz="2400" b="1" dirty="0">
                <a:hlinkClick r:id="rId3"/>
              </a:rPr>
              <a:t>skate.td@sportmanitoba.ca</a:t>
            </a:r>
            <a:r>
              <a:rPr lang="en-US" sz="2400" b="1" dirty="0"/>
              <a:t> 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78A61D-AF00-3A71-14EB-E37CADDC5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25" y="835016"/>
            <a:ext cx="4760855" cy="198765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09C487-F5FF-14BB-6360-A40B09808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86414" y="3051274"/>
            <a:ext cx="4181941" cy="2990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04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0"/>
            <a:ext cx="5294811" cy="5577839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r>
              <a:rPr lang="en-US" sz="4400" dirty="0">
                <a:solidFill>
                  <a:srgbClr val="FF0000"/>
                </a:solidFill>
                <a:latin typeface="Bahnschrift" panose="020B0502040204020203" pitchFamily="34" charset="0"/>
              </a:rPr>
              <a:t>Criteria:</a:t>
            </a:r>
            <a:br>
              <a:rPr lang="en-US" sz="4400" dirty="0">
                <a:solidFill>
                  <a:srgbClr val="FF0000"/>
                </a:solidFill>
                <a:latin typeface="Bahnschrift" panose="020B0502040204020203" pitchFamily="34" charset="0"/>
              </a:rPr>
            </a:br>
            <a:r>
              <a:rPr lang="en-CA" sz="4400" dirty="0">
                <a:solidFill>
                  <a:srgbClr val="FF0000"/>
                </a:solidFill>
              </a:rPr>
              <a:t> </a:t>
            </a:r>
            <a:br>
              <a:rPr lang="en-CA" sz="4400" dirty="0">
                <a:solidFill>
                  <a:srgbClr val="FF0000"/>
                </a:solidFill>
              </a:rPr>
            </a:br>
            <a:br>
              <a:rPr lang="en-CA" sz="4400" dirty="0">
                <a:solidFill>
                  <a:srgbClr val="FF0000"/>
                </a:solidFill>
              </a:rPr>
            </a:br>
            <a:r>
              <a:rPr lang="en-CA" sz="4400" dirty="0">
                <a:solidFill>
                  <a:srgbClr val="0070C0"/>
                </a:solidFill>
              </a:rPr>
              <a:t>Age Requirement:</a:t>
            </a:r>
            <a:br>
              <a:rPr lang="en-CA" sz="4400" dirty="0">
                <a:solidFill>
                  <a:srgbClr val="0070C0"/>
                </a:solidFill>
              </a:rPr>
            </a:br>
            <a:br>
              <a:rPr lang="en-CA" sz="4400" dirty="0">
                <a:solidFill>
                  <a:srgbClr val="0070C0"/>
                </a:solidFill>
              </a:rPr>
            </a:br>
            <a:r>
              <a:rPr lang="en-CA" sz="2800" dirty="0">
                <a:solidFill>
                  <a:srgbClr val="FF0000"/>
                </a:solidFill>
              </a:rPr>
              <a:t>Must be 13 and</a:t>
            </a:r>
            <a:br>
              <a:rPr lang="en-CA" sz="2800" dirty="0">
                <a:solidFill>
                  <a:srgbClr val="FF0000"/>
                </a:solidFill>
              </a:rPr>
            </a:br>
            <a:r>
              <a:rPr lang="en-CA" sz="2800" dirty="0">
                <a:solidFill>
                  <a:srgbClr val="FF0000"/>
                </a:solidFill>
              </a:rPr>
              <a:t> Under as of July 1</a:t>
            </a:r>
            <a:r>
              <a:rPr lang="en-CA" sz="2800" baseline="30000" dirty="0">
                <a:solidFill>
                  <a:srgbClr val="FF0000"/>
                </a:solidFill>
              </a:rPr>
              <a:t>st</a:t>
            </a:r>
            <a:r>
              <a:rPr lang="en-CA" sz="2800" dirty="0">
                <a:solidFill>
                  <a:srgbClr val="FF0000"/>
                </a:solidFill>
              </a:rPr>
              <a:t> ,2026</a:t>
            </a:r>
            <a:br>
              <a:rPr lang="en-CA" sz="2800" dirty="0">
                <a:solidFill>
                  <a:srgbClr val="FF0000"/>
                </a:solidFill>
              </a:rPr>
            </a:br>
            <a:r>
              <a:rPr lang="en-CA" sz="2800" dirty="0">
                <a:solidFill>
                  <a:srgbClr val="FFFF00"/>
                </a:solidFill>
              </a:rPr>
              <a:t> </a:t>
            </a:r>
            <a:br>
              <a:rPr lang="en-CA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53A3A-C160-116F-8652-598077F79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41487" y="3192290"/>
            <a:ext cx="5918068" cy="3144965"/>
          </a:xfrm>
        </p:spPr>
        <p:txBody>
          <a:bodyPr/>
          <a:lstStyle/>
          <a:p>
            <a:r>
              <a:rPr lang="en-US" spc="-50" dirty="0">
                <a:latin typeface="Bahnschrift" panose="020B0502040204020203" pitchFamily="34" charset="0"/>
              </a:rPr>
              <a:t> </a:t>
            </a:r>
            <a:br>
              <a:rPr lang="en-US" spc="-50" dirty="0">
                <a:latin typeface="Bahnschrift" panose="020B0502040204020203" pitchFamily="34" charset="0"/>
              </a:rPr>
            </a:br>
            <a:endParaRPr lang="en-US" spc="-50" dirty="0">
              <a:latin typeface="Bahnschrift" panose="020B0502040204020203" pitchFamily="34" charset="0"/>
            </a:endParaRPr>
          </a:p>
          <a:p>
            <a:r>
              <a:rPr lang="en-CA" dirty="0"/>
              <a:t>,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0C35B4-B49C-B6D5-4BE9-9515CDAC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08" y="2508287"/>
            <a:ext cx="3940233" cy="16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62D1-5F8E-EB81-9F66-D39904D5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8630"/>
            <a:ext cx="3463290" cy="65150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Bahnschrift" panose="020B0502040204020203" pitchFamily="34" charset="0"/>
              </a:rPr>
              <a:t>Criteria: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Bahnschrift" panose="020B0502040204020203" pitchFamily="34" charset="0"/>
              </a:rPr>
              <a:t>Achieve the  Skate Canada assessment for the level</a:t>
            </a:r>
            <a:br>
              <a:rPr lang="en-US" sz="2700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br>
              <a:rPr lang="en-US" sz="2700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br>
              <a:rPr lang="en-US" sz="2000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Bahnschrift" panose="020B0502040204020203" pitchFamily="34" charset="0"/>
              </a:rPr>
              <a:t>* </a:t>
            </a:r>
            <a:r>
              <a:rPr lang="en-US" sz="2700" b="1" dirty="0">
                <a:solidFill>
                  <a:schemeClr val="tx1"/>
                </a:solidFill>
                <a:latin typeface="Bahnschrift" panose="020B0502040204020203" pitchFamily="34" charset="0"/>
              </a:rPr>
              <a:t>Complete and Submit a Yearly Training Plan by September 15</a:t>
            </a:r>
            <a:r>
              <a:rPr lang="en-US" sz="2700" b="1" baseline="30000" dirty="0">
                <a:solidFill>
                  <a:schemeClr val="tx1"/>
                </a:solidFill>
                <a:latin typeface="Bahnschrift" panose="020B0502040204020203" pitchFamily="34" charset="0"/>
              </a:rPr>
              <a:t>th</a:t>
            </a:r>
            <a:r>
              <a:rPr lang="en-US" sz="2700" b="1" dirty="0">
                <a:solidFill>
                  <a:schemeClr val="tx1"/>
                </a:solidFill>
                <a:latin typeface="Bahnschrift" panose="020B0502040204020203" pitchFamily="34" charset="0"/>
              </a:rPr>
              <a:t> , 2026</a:t>
            </a:r>
          </a:p>
          <a:p>
            <a:br>
              <a:rPr lang="en-US" sz="2300" dirty="0"/>
            </a:br>
            <a:r>
              <a:rPr lang="en-US" sz="2300" dirty="0"/>
              <a:t>   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128905F-59CE-2CDE-E706-514C181ADC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26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B74C4-F18C-0B45-D7BC-97DF8F0A0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C1E0-EE75-C17D-DBBA-8EE3B80C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84" y="715730"/>
            <a:ext cx="4726576" cy="48920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spc="-100" dirty="0">
                <a:solidFill>
                  <a:srgbClr val="0070C0"/>
                </a:solidFill>
              </a:rPr>
              <a:t> </a:t>
            </a:r>
            <a:br>
              <a:rPr lang="en-US" sz="4400" b="1" spc="-100" dirty="0">
                <a:solidFill>
                  <a:srgbClr val="0070C0"/>
                </a:solidFill>
              </a:rPr>
            </a:br>
            <a:br>
              <a:rPr lang="en-US" sz="4400" b="1" spc="-100" dirty="0">
                <a:solidFill>
                  <a:srgbClr val="0070C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r>
              <a:rPr lang="en-US" sz="4400" spc="-100" dirty="0">
                <a:solidFill>
                  <a:srgbClr val="FF0000"/>
                </a:solidFill>
              </a:rPr>
              <a:t>2026 -2027</a:t>
            </a: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r>
              <a:rPr lang="en-US" sz="4400" spc="-100" dirty="0">
                <a:solidFill>
                  <a:srgbClr val="FF0000"/>
                </a:solidFill>
              </a:rPr>
              <a:t>Programming</a:t>
            </a:r>
            <a:br>
              <a:rPr lang="en-US" sz="4400" spc="-100" dirty="0">
                <a:solidFill>
                  <a:srgbClr val="FFFF00"/>
                </a:solidFill>
              </a:rPr>
            </a:br>
            <a:r>
              <a:rPr lang="en-US" sz="4400" u="sng" spc="-100" dirty="0"/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EC76D4-CCED-BFF5-84D5-BDBFB1284D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br>
              <a:rPr lang="en-US" spc="-100" dirty="0"/>
            </a:br>
            <a:br>
              <a:rPr lang="en-US" spc="-100" dirty="0"/>
            </a:br>
            <a:br>
              <a:rPr lang="en-US" spc="-100" dirty="0"/>
            </a:br>
            <a:r>
              <a:rPr lang="en-US" spc="-100" dirty="0"/>
              <a:t> 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F9F48E8-4946-47FE-D060-63F367E0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6249"/>
          <a:stretch>
            <a:fillRect/>
          </a:stretch>
        </p:blipFill>
        <p:spPr bwMode="auto">
          <a:xfrm>
            <a:off x="731764" y="1397944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2A430A-FF5B-E12D-D443-E5CC9D4A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28" y="2484831"/>
            <a:ext cx="3242732" cy="13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8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" y="773085"/>
            <a:ext cx="10102160" cy="56575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       </a:t>
            </a:r>
            <a:br>
              <a:rPr lang="en-US" sz="3600" dirty="0"/>
            </a:br>
            <a:r>
              <a:rPr lang="en-US" sz="4400" dirty="0">
                <a:solidFill>
                  <a:srgbClr val="FF0000"/>
                </a:solidFill>
              </a:rPr>
              <a:t>VIRTUAL SESSIONS:</a:t>
            </a:r>
            <a:br>
              <a:rPr lang="en-US" sz="4400" dirty="0">
                <a:solidFill>
                  <a:srgbClr val="FFFF00"/>
                </a:solidFill>
              </a:rPr>
            </a:b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2700" dirty="0">
                <a:solidFill>
                  <a:srgbClr val="00B0F0"/>
                </a:solidFill>
              </a:rPr>
              <a:t>Our goal is to provide  inclusive </a:t>
            </a:r>
            <a:br>
              <a:rPr lang="en-US" sz="2700" dirty="0">
                <a:solidFill>
                  <a:srgbClr val="00B0F0"/>
                </a:solidFill>
              </a:rPr>
            </a:br>
            <a:r>
              <a:rPr lang="en-US" sz="2700" dirty="0">
                <a:solidFill>
                  <a:srgbClr val="00B0F0"/>
                </a:solidFill>
              </a:rPr>
              <a:t>quality programming according to the Ltd</a:t>
            </a:r>
            <a:br>
              <a:rPr lang="en-US" sz="2400" dirty="0">
                <a:solidFill>
                  <a:srgbClr val="0070C0"/>
                </a:solidFill>
              </a:rPr>
            </a:b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Our presenters are some of the best in the world in their area of expertise. </a:t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CA" sz="31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16692-0F1E-DCFB-57FB-E3AA188913B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7" b="13287"/>
          <a:stretch>
            <a:fillRect/>
          </a:stretch>
        </p:blipFill>
        <p:spPr bwMode="auto">
          <a:xfrm>
            <a:off x="6096000" y="886237"/>
            <a:ext cx="3130913" cy="2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092D6-4953-246E-63F8-392CB91D0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74F7-C115-1722-3663-BB761171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CA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C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8E403E-6F41-FE79-5A8B-CE9D06BE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207034"/>
            <a:ext cx="7315200" cy="103517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C1D6309-DE13-1305-C436-D3F49217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2274500"/>
            <a:ext cx="2231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BC83A25-9D28-0A09-8F0D-ABC92B83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912" y="-338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8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8D8B54-7F41-9E60-ED21-C540DB2B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2" y="344697"/>
            <a:ext cx="2171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877AF260-CDDC-CFB3-60AF-D2F46BF6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911" y="640913"/>
            <a:ext cx="4723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2026-2027  </a:t>
            </a: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VIRTUAL SESSIONS:   </a:t>
            </a:r>
            <a:endParaRPr kumimoji="0" lang="en-CA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CA48F0-70F5-C6BB-F06E-94E99CB3F14C}"/>
              </a:ext>
            </a:extLst>
          </p:cNvPr>
          <p:cNvGraphicFramePr>
            <a:graphicFrameLocks noGrp="1"/>
          </p:cNvGraphicFramePr>
          <p:nvPr/>
        </p:nvGraphicFramePr>
        <p:xfrm>
          <a:off x="483079" y="1330985"/>
          <a:ext cx="11136703" cy="538335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15096">
                  <a:extLst>
                    <a:ext uri="{9D8B030D-6E8A-4147-A177-3AD203B41FA5}">
                      <a16:colId xmlns:a16="http://schemas.microsoft.com/office/drawing/2014/main" val="3954681329"/>
                    </a:ext>
                  </a:extLst>
                </a:gridCol>
                <a:gridCol w="1636648">
                  <a:extLst>
                    <a:ext uri="{9D8B030D-6E8A-4147-A177-3AD203B41FA5}">
                      <a16:colId xmlns:a16="http://schemas.microsoft.com/office/drawing/2014/main" val="4270693554"/>
                    </a:ext>
                  </a:extLst>
                </a:gridCol>
                <a:gridCol w="1330306">
                  <a:extLst>
                    <a:ext uri="{9D8B030D-6E8A-4147-A177-3AD203B41FA5}">
                      <a16:colId xmlns:a16="http://schemas.microsoft.com/office/drawing/2014/main" val="798681446"/>
                    </a:ext>
                  </a:extLst>
                </a:gridCol>
                <a:gridCol w="5912706">
                  <a:extLst>
                    <a:ext uri="{9D8B030D-6E8A-4147-A177-3AD203B41FA5}">
                      <a16:colId xmlns:a16="http://schemas.microsoft.com/office/drawing/2014/main" val="3703634977"/>
                    </a:ext>
                  </a:extLst>
                </a:gridCol>
                <a:gridCol w="1641947">
                  <a:extLst>
                    <a:ext uri="{9D8B030D-6E8A-4147-A177-3AD203B41FA5}">
                      <a16:colId xmlns:a16="http://schemas.microsoft.com/office/drawing/2014/main" val="2905292029"/>
                    </a:ext>
                  </a:extLst>
                </a:gridCol>
              </a:tblGrid>
              <a:tr h="14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985061606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1.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solidFill>
                            <a:srgbClr val="FF0000"/>
                          </a:solidFill>
                          <a:effectLst/>
                        </a:rPr>
                        <a:t>July 21 </a:t>
                      </a:r>
                      <a:endParaRPr lang="en-CA" sz="11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Interruption Rules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Karen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744030835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2.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July 22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Nutrition - Fueling for Practice &amp; Competition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Jorie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1934766894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3.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Aug 10 -16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 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Sport Psych Intake forms – sent out by Angie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Angie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466482846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4.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Aug 23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Goal Setting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Angie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748628448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5.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Sept 2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 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Jump Theory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Kevin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3842600458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6.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Sept 16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 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Jump Class -pending 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Kevin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3312449076"/>
                  </a:ext>
                </a:extLst>
              </a:tr>
              <a:tr h="50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Sept 19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10:00am</a:t>
                      </a: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Skating skills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Yebin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507764764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8.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Sept 20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Integrating mindfulness and acceptance into training/ competition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Angie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932994522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9.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Oct 7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Turning pressure into power -performing at your best at competition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-with Angie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187717737"/>
                  </a:ext>
                </a:extLst>
              </a:tr>
              <a:tr h="50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*Oct 10 OR Nov 21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10:00am</a:t>
                      </a: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Skating skills - pending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-with Yebin 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092354157"/>
                  </a:ext>
                </a:extLst>
              </a:tr>
              <a:tr h="44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11.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Oct 18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Nutrition Facts and Snacks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Jorie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85291844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*Oct 10 OR Nov 21 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10:00am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Skating skills - pending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Yebin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448431280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12.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March 17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Season Reflections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-with Angie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09446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1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36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40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42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43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44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45" name="Isosceles Triangle 1044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07FBB55-EF55-03D8-7D3C-29341A40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987" y="1035619"/>
            <a:ext cx="4179455" cy="31765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3200" b="1" u="sng" dirty="0">
                <a:solidFill>
                  <a:srgbClr val="FF0000"/>
                </a:solidFill>
              </a:rPr>
              <a:t>Team Project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at Skate Canada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Junior &amp; Senior Challenge </a:t>
            </a:r>
            <a:r>
              <a:rPr lang="en-US" sz="3200" dirty="0">
                <a:solidFill>
                  <a:schemeClr val="accent2"/>
                </a:solidFill>
              </a:rPr>
              <a:t>on Saturday Nov.28</a:t>
            </a:r>
            <a:r>
              <a:rPr lang="en-US" sz="3200" baseline="30000" dirty="0">
                <a:solidFill>
                  <a:schemeClr val="accent2"/>
                </a:solidFill>
              </a:rPr>
              <a:t>th </a:t>
            </a:r>
            <a:r>
              <a:rPr lang="en-US" sz="3200" dirty="0">
                <a:solidFill>
                  <a:schemeClr val="accent2"/>
                </a:solidFill>
              </a:rPr>
              <a:t>in Winnipeg</a:t>
            </a:r>
            <a:br>
              <a:rPr lang="en-US" sz="3200" baseline="300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F939E73-293A-578E-5236-7E538E92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>
            <a:fillRect/>
          </a:stretch>
        </p:blipFill>
        <p:spPr bwMode="auto">
          <a:xfrm>
            <a:off x="2132216" y="496957"/>
            <a:ext cx="2737958" cy="2826931"/>
          </a:xfrm>
          <a:prstGeom prst="rect">
            <a:avLst/>
          </a:prstGeom>
          <a:noFill/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A5467F-91DF-3DEB-4598-C2C065A29A26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029" y="3323888"/>
            <a:ext cx="4740711" cy="271747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3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7FAE-A09F-AF92-47D3-1D2B3611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7" y="1098550"/>
            <a:ext cx="5257799" cy="5257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spc="-100" dirty="0">
                <a:solidFill>
                  <a:schemeClr val="tx1"/>
                </a:solidFill>
                <a:highlight>
                  <a:srgbClr val="FFFF00"/>
                </a:highlight>
              </a:rPr>
              <a:t>NEW:</a:t>
            </a:r>
            <a:br>
              <a:rPr lang="en-US" sz="3100" spc="-100" dirty="0"/>
            </a:br>
            <a:r>
              <a:rPr lang="en-US" sz="3100" spc="-100" dirty="0">
                <a:solidFill>
                  <a:srgbClr val="FF0000"/>
                </a:solidFill>
              </a:rPr>
              <a:t>Out of Province Competition support: </a:t>
            </a:r>
            <a:br>
              <a:rPr lang="en-US" sz="3100" spc="-100" dirty="0">
                <a:solidFill>
                  <a:srgbClr val="FF0000"/>
                </a:solidFill>
              </a:rPr>
            </a:br>
            <a:br>
              <a:rPr lang="en-US" sz="3100" spc="-100" dirty="0"/>
            </a:br>
            <a:r>
              <a:rPr lang="en-US" sz="2700" spc="-100" dirty="0"/>
              <a:t>for Skaters who participate in the </a:t>
            </a:r>
            <a:r>
              <a:rPr lang="en-US" sz="2700" spc="-100" dirty="0" err="1"/>
              <a:t>Sask</a:t>
            </a:r>
            <a:r>
              <a:rPr lang="en-US" sz="2700" spc="-100" dirty="0"/>
              <a:t> skate Competition on October 2</a:t>
            </a:r>
            <a:r>
              <a:rPr lang="en-US" sz="2700" spc="-100" baseline="30000" dirty="0"/>
              <a:t>nd</a:t>
            </a:r>
            <a:r>
              <a:rPr lang="en-US" sz="2700" spc="-100" dirty="0"/>
              <a:t> to 4</a:t>
            </a:r>
            <a:r>
              <a:rPr lang="en-US" sz="2700" spc="-100" baseline="30000" dirty="0"/>
              <a:t>th</a:t>
            </a:r>
            <a:r>
              <a:rPr lang="en-US" sz="2700" spc="-100" dirty="0"/>
              <a:t> in Regina</a:t>
            </a:r>
            <a:br>
              <a:rPr lang="en-US" sz="2700" spc="-100" dirty="0"/>
            </a:br>
            <a:br>
              <a:rPr lang="en-US" sz="2700" spc="-100" dirty="0"/>
            </a:br>
            <a:r>
              <a:rPr lang="en-US" sz="2500" spc="-100" dirty="0"/>
              <a:t>Following the event Submit your competition report card</a:t>
            </a:r>
            <a:br>
              <a:rPr lang="en-US" sz="2500" spc="-100" dirty="0"/>
            </a:br>
            <a:r>
              <a:rPr lang="en-US" sz="2500" spc="-100" dirty="0"/>
              <a:t>and you will receive a  </a:t>
            </a:r>
            <a:r>
              <a:rPr lang="en-US" sz="2700" u="sng" spc="-100" dirty="0">
                <a:solidFill>
                  <a:srgbClr val="FF0000"/>
                </a:solidFill>
              </a:rPr>
              <a:t>competition Grant of $150.00</a:t>
            </a:r>
            <a:br>
              <a:rPr lang="en-US" sz="2500" spc="-100" dirty="0">
                <a:solidFill>
                  <a:srgbClr val="FF0000"/>
                </a:solidFill>
              </a:rPr>
            </a:br>
            <a:br>
              <a:rPr lang="en-US" sz="2500" spc="-100" dirty="0"/>
            </a:br>
            <a:r>
              <a:rPr lang="en-US" sz="2500" spc="-1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2178D-3FAD-6273-6DE1-1EEB06CB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990600"/>
            <a:ext cx="424542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1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9" y="1812897"/>
            <a:ext cx="11534596" cy="4160520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Each Team TOBA member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will receive a Team </a:t>
            </a:r>
            <a:r>
              <a:rPr lang="en-US" sz="2400" dirty="0" err="1">
                <a:solidFill>
                  <a:srgbClr val="0070C0"/>
                </a:solidFill>
              </a:rPr>
              <a:t>toba</a:t>
            </a:r>
            <a:r>
              <a:rPr lang="en-US" sz="2400" dirty="0">
                <a:solidFill>
                  <a:srgbClr val="0070C0"/>
                </a:solidFill>
              </a:rPr>
              <a:t> sweatshirt!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81B1A20-603E-EB0C-AAA3-A12E8FAB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9" y="209007"/>
            <a:ext cx="8673010" cy="3587742"/>
          </a:xfrm>
        </p:spPr>
        <p:txBody>
          <a:bodyPr>
            <a:normAutofit/>
          </a:bodyPr>
          <a:lstStyle/>
          <a:p>
            <a:endParaRPr lang="en-US" sz="4800" b="1" dirty="0"/>
          </a:p>
          <a:p>
            <a:r>
              <a:rPr lang="en-US" sz="4800" b="1" dirty="0">
                <a:solidFill>
                  <a:srgbClr val="FF0000"/>
                </a:solidFill>
              </a:rPr>
              <a:t>Team Swag:</a:t>
            </a:r>
          </a:p>
          <a:p>
            <a:endParaRPr lang="en-CA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4FC541-ACC7-DB79-7920-616C99E1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02" y="803858"/>
            <a:ext cx="3600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0766E3-9805-16F7-9C21-5DE061948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829" y="2251829"/>
            <a:ext cx="3242732" cy="13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716</Words>
  <Application>Microsoft Office PowerPoint</Application>
  <PresentationFormat>Widescreen</PresentationFormat>
  <Paragraphs>123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Bahnschrift</vt:lpstr>
      <vt:lpstr>Century Gothic</vt:lpstr>
      <vt:lpstr>Trebuchet MS</vt:lpstr>
      <vt:lpstr>Wingdings 3</vt:lpstr>
      <vt:lpstr>Facet</vt:lpstr>
      <vt:lpstr> 2026-2027 Criteria &amp; Programming </vt:lpstr>
      <vt:lpstr>  Criteria:    Age Requirement:  Must be 13 and  Under as of July 1st ,2026   </vt:lpstr>
      <vt:lpstr>Criteria:   * Achieve the  Skate Canada assessment for the level   * Complete and Submit a Yearly Training Plan by September 15th , 2026     </vt:lpstr>
      <vt:lpstr>     2026 -2027      Programming  </vt:lpstr>
      <vt:lpstr>         VIRTUAL SESSIONS:  Our goal is to provide  inclusive  quality programming according to the Ltd  Our presenters are some of the best in the world in their area of expertise.   </vt:lpstr>
      <vt:lpstr>    </vt:lpstr>
      <vt:lpstr>Team Project:   at Skate Canada Junior &amp; Senior Challenge on Saturday Nov.28th in Winnipeg </vt:lpstr>
      <vt:lpstr>NEW: Out of Province Competition support:   for Skaters who participate in the Sask skate Competition on October 2nd to 4th in Regina  Following the event Submit your competition report card and you will receive a  competition Grant of $150.00   </vt:lpstr>
      <vt:lpstr>Each Team TOBA member  will receive a Team toba sweatshirt! </vt:lpstr>
      <vt:lpstr>PowerPoint Presentation</vt:lpstr>
      <vt:lpstr>NEW: Parent  Package:  </vt:lpstr>
      <vt:lpstr>If you have any questions or would like further clarification on Team TOBA, please reach out to Tammy at skate.td@sportmanitoba.ca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TAMMY McKAY</dc:creator>
  <cp:lastModifiedBy>TAMMY McKAY</cp:lastModifiedBy>
  <cp:revision>2</cp:revision>
  <dcterms:created xsi:type="dcterms:W3CDTF">2026-05-08T17:26:46Z</dcterms:created>
  <dcterms:modified xsi:type="dcterms:W3CDTF">2026-05-12T16:59:17Z</dcterms:modified>
</cp:coreProperties>
</file>