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9" r:id="rId5"/>
    <p:sldId id="258" r:id="rId6"/>
    <p:sldId id="260" r:id="rId7"/>
    <p:sldId id="261" r:id="rId8"/>
    <p:sldId id="262" r:id="rId9"/>
    <p:sldId id="263" r:id="rId10"/>
    <p:sldId id="264" r:id="rId11"/>
    <p:sldId id="267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2EF60-65EF-815A-1F44-F02802125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5FED5E-3DB8-5716-A60B-F8A4E3E61E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813A7F-00C1-2C7C-4FCB-ABE7181F6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7208-C59F-4B5B-A0AA-3CB6F51131E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C0BEE-FBDB-FE76-3F92-A29BC1E58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49EF7C-7408-A272-5E72-62734F698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68CF-0260-47EF-A0A4-F486F38FB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052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AA4AE-D166-0507-433D-5406CB28B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C7CD7F-D263-05AD-4461-1750C7F8D9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FF0C3F-A09E-7FD6-754B-CD7DA768A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7208-C59F-4B5B-A0AA-3CB6F51131E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6B0F0F-0CB4-55A1-A605-35BBD5A2E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DEE5B-0EC1-79C2-EA11-0DDB231EE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68CF-0260-47EF-A0A4-F486F38FB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020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49112A-2435-8F7A-933E-4DC3B0CF46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BC9B1-7E0B-1036-736B-2028CA6B4C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B7D98-BA9F-B802-53D4-C1A955D7A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7208-C59F-4B5B-A0AA-3CB6F51131E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5E539-9CF1-32C4-9F2E-B9EB7D8A6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61E2F-ECD7-1ED9-A5FA-21A4352C1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68CF-0260-47EF-A0A4-F486F38FB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770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344DB-0736-646C-C8D8-09C75A359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970051-9318-EB34-5DE6-1AACD480F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B2030-6088-8105-0BED-703B4A88C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7208-C59F-4B5B-A0AA-3CB6F51131E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CFD929-DA54-3015-44C3-0B0527D7A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85D0A9-F3C1-7299-4566-AB10BD1C4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68CF-0260-47EF-A0A4-F486F38FB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172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2B732-C13A-FDAB-C89E-6E5942FFE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A44E0-E04E-BAC6-DB5E-C2DE62E85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9DD774-E404-3C53-C500-D5F1A4055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7208-C59F-4B5B-A0AA-3CB6F51131E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6F0865-4F11-6897-1FFF-72EC3345D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1A15B-0C88-D88C-1099-7062CCC0A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68CF-0260-47EF-A0A4-F486F38FB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3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6E73B-A8FF-F43F-60E4-E02F6D137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07B19-8F30-52F5-C140-1A935746B5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5185FF-71CB-01E0-286C-3981D41413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A2C56E-A1C4-2038-66BA-1DDE10D09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7208-C59F-4B5B-A0AA-3CB6F51131E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4806FF-1713-76F2-DF9F-CF60E2FA3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C91141-7BFE-D53D-D3F3-EC89A9DEE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68CF-0260-47EF-A0A4-F486F38FB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430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CF0BC-B3E4-EC48-1799-E3488FB73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758985-355E-89B5-CA38-1EDA7F01B1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9BA1C5-BCA7-933B-3A7E-3276D17E7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52C3E7-4264-14F6-FE96-8D2ADE45BA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506437-2A81-4465-5389-2C15E43BDB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8D2F72-5CFE-EF19-9C59-CBC120A3E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7208-C59F-4B5B-A0AA-3CB6F51131E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6E5DD3-D75F-9D71-126F-6E4B9E9C7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9D423D-D007-99C3-CFC4-49F910ABC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68CF-0260-47EF-A0A4-F486F38FB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645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1BDCE-B3D2-BF92-7088-A1AC9B51A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A3B86A-A74B-4C23-C79F-D667DD5EC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7208-C59F-4B5B-A0AA-3CB6F51131E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23CE7D-E672-3218-BA58-15AEF32B9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8AF99E-BE62-C0DB-B406-175A71998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68CF-0260-47EF-A0A4-F486F38FB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491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B63A9F-1AF0-171F-ECBF-FF43835DF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7208-C59F-4B5B-A0AA-3CB6F51131E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6C892E-DB79-FB57-4588-729E4CD3E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15BF83-24B8-D764-A26E-7A69DCCE5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68CF-0260-47EF-A0A4-F486F38FB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04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3DEC3-99B7-B32D-B77B-04D4B51E2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543C9-1EFF-FFD5-E4E7-C82E742F3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043D97-8A59-FB40-47E0-2D752405BA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C13669-C3F6-E9A8-5CBD-6F295D2D6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7208-C59F-4B5B-A0AA-3CB6F51131E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DA0344-CC8A-0B44-A82F-9366EC752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D8C278-4EA2-BC82-3CDD-040AA1EA6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68CF-0260-47EF-A0A4-F486F38FB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352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DBFEA-2D50-6B37-E90C-C63A6769D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B9607D-E26B-ED4D-AE61-6CA523BA78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E17C9E-F80B-4DCD-6FEA-029A446ABA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38245D-CB57-1D38-2B40-D59199BC2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7208-C59F-4B5B-A0AA-3CB6F51131E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714EE3-95D6-3C30-7204-0BAD57657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A4BE56-71D4-92D7-2610-DE595F953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568CF-0260-47EF-A0A4-F486F38FB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716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615A-662E-FAB2-A3C3-AB6CC1E5A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D278BB-FE58-DE28-549B-1021F06B3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6DEFA-0E5C-5EF0-A7A5-8A9E178A36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DA7208-C59F-4B5B-A0AA-3CB6F51131E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5C17DE-3554-32CA-6AAF-2CE62A0365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BF690-C1CF-6F52-3115-E5167BD37D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C568CF-0260-47EF-A0A4-F486F38FB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612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katecanada.wufoo.com/forms/s17z7tu20l32onc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katecanada.wufoo.com/forms/s4t9kbk0gziaqx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2790F4-0EF2-B90D-03B9-E2CBB241AC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0430" y="583345"/>
            <a:ext cx="7160357" cy="4164820"/>
          </a:xfrm>
        </p:spPr>
        <p:txBody>
          <a:bodyPr anchor="t">
            <a:normAutofit/>
          </a:bodyPr>
          <a:lstStyle/>
          <a:p>
            <a:pPr algn="r"/>
            <a:r>
              <a:rPr lang="en-US" sz="7400">
                <a:solidFill>
                  <a:srgbClr val="FFFFFF"/>
                </a:solidFill>
              </a:rPr>
              <a:t>Centralized Assessments Information Session</a:t>
            </a:r>
          </a:p>
        </p:txBody>
      </p:sp>
      <p:sp>
        <p:nvSpPr>
          <p:cNvPr id="14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1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580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BBF2F-58A6-85D0-36E4-8EE5A79B5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529E1-D8E9-8839-0BB4-A4504BFFA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** Pull Deadlines are always AFTER the previous assessment day**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B9C3AC8-2A07-67EF-2B38-6240DB01BB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592677"/>
              </p:ext>
            </p:extLst>
          </p:nvPr>
        </p:nvGraphicFramePr>
        <p:xfrm>
          <a:off x="838200" y="1478491"/>
          <a:ext cx="10515600" cy="395710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1540719167"/>
                    </a:ext>
                  </a:extLst>
                </a:gridCol>
                <a:gridCol w="1673013">
                  <a:extLst>
                    <a:ext uri="{9D8B030D-6E8A-4147-A177-3AD203B41FA5}">
                      <a16:colId xmlns:a16="http://schemas.microsoft.com/office/drawing/2014/main" val="2847710400"/>
                    </a:ext>
                  </a:extLst>
                </a:gridCol>
                <a:gridCol w="1947334">
                  <a:extLst>
                    <a:ext uri="{9D8B030D-6E8A-4147-A177-3AD203B41FA5}">
                      <a16:colId xmlns:a16="http://schemas.microsoft.com/office/drawing/2014/main" val="691637974"/>
                    </a:ext>
                  </a:extLst>
                </a:gridCol>
                <a:gridCol w="2294466">
                  <a:extLst>
                    <a:ext uri="{9D8B030D-6E8A-4147-A177-3AD203B41FA5}">
                      <a16:colId xmlns:a16="http://schemas.microsoft.com/office/drawing/2014/main" val="874859427"/>
                    </a:ext>
                  </a:extLst>
                </a:gridCol>
                <a:gridCol w="2497667">
                  <a:extLst>
                    <a:ext uri="{9D8B030D-6E8A-4147-A177-3AD203B41FA5}">
                      <a16:colId xmlns:a16="http://schemas.microsoft.com/office/drawing/2014/main" val="2469977215"/>
                    </a:ext>
                  </a:extLst>
                </a:gridCol>
              </a:tblGrid>
              <a:tr h="659518">
                <a:tc>
                  <a:txBody>
                    <a:bodyPr/>
                    <a:lstStyle/>
                    <a:p>
                      <a:r>
                        <a:rPr lang="en-US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Submissions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Pulls due by 9 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Payment due by 9 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1845025"/>
                  </a:ext>
                </a:extLst>
              </a:tr>
              <a:tr h="659518">
                <a:tc>
                  <a:txBody>
                    <a:bodyPr/>
                    <a:lstStyle/>
                    <a:p>
                      <a:r>
                        <a:rPr lang="en-US" dirty="0"/>
                        <a:t>Warren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December 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November 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November 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December 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980690"/>
                  </a:ext>
                </a:extLst>
              </a:tr>
              <a:tr h="659518">
                <a:tc>
                  <a:txBody>
                    <a:bodyPr/>
                    <a:lstStyle/>
                    <a:p>
                      <a:r>
                        <a:rPr lang="en-US" dirty="0"/>
                        <a:t>Killarney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January 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December 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December 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January 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38053"/>
                  </a:ext>
                </a:extLst>
              </a:tr>
              <a:tr h="659518">
                <a:tc>
                  <a:txBody>
                    <a:bodyPr/>
                    <a:lstStyle/>
                    <a:p>
                      <a:r>
                        <a:rPr lang="en-US" dirty="0"/>
                        <a:t>Morden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February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January 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January 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February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1086845"/>
                  </a:ext>
                </a:extLst>
              </a:tr>
              <a:tr h="659518">
                <a:tc>
                  <a:txBody>
                    <a:bodyPr/>
                    <a:lstStyle/>
                    <a:p>
                      <a:r>
                        <a:rPr lang="en-US" dirty="0"/>
                        <a:t>Minnedosa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March 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February 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February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March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304421"/>
                  </a:ext>
                </a:extLst>
              </a:tr>
              <a:tr h="659518">
                <a:tc>
                  <a:txBody>
                    <a:bodyPr/>
                    <a:lstStyle/>
                    <a:p>
                      <a:r>
                        <a:rPr lang="en-US" dirty="0"/>
                        <a:t>Stonewall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April 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March 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March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April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2284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9511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6448CE8-DE87-133B-D690-B6A49EA719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184" t="19111" r="14121" b="3571"/>
          <a:stretch>
            <a:fillRect/>
          </a:stretch>
        </p:blipFill>
        <p:spPr>
          <a:xfrm>
            <a:off x="24971" y="67609"/>
            <a:ext cx="10105023" cy="667010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2E07B-AD85-0C2F-7CBE-FA60D26CF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2418" y="2152476"/>
            <a:ext cx="3443514" cy="946324"/>
          </a:xfrm>
        </p:spPr>
        <p:txBody>
          <a:bodyPr anchor="t">
            <a:normAutofit fontScale="85000" lnSpcReduction="20000"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Can start training at 15, can evaluate beginning at 16</a:t>
            </a:r>
          </a:p>
          <a:p>
            <a:r>
              <a:rPr lang="en-US" sz="2000" dirty="0">
                <a:solidFill>
                  <a:srgbClr val="FF0000"/>
                </a:solidFill>
              </a:rPr>
              <a:t>STAR 6-Gold Soft Skills February </a:t>
            </a:r>
            <a:r>
              <a:rPr lang="en-US" sz="2000">
                <a:solidFill>
                  <a:srgbClr val="FF0000"/>
                </a:solidFill>
              </a:rPr>
              <a:t>21</a:t>
            </a:r>
            <a:r>
              <a:rPr lang="en-US" sz="2000" baseline="30000">
                <a:solidFill>
                  <a:srgbClr val="FF0000"/>
                </a:solidFill>
              </a:rPr>
              <a:t>st</a:t>
            </a:r>
            <a:r>
              <a:rPr lang="en-US" sz="2000">
                <a:solidFill>
                  <a:srgbClr val="FF0000"/>
                </a:solidFill>
              </a:rPr>
              <a:t> – Evaluator Training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  <a:p>
            <a:endParaRPr lang="en-US" sz="2000" dirty="0">
              <a:solidFill>
                <a:srgbClr val="FF0000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1C49F18-8757-4E87-5C2E-9D6D7B82BA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5025" y="6737718"/>
            <a:ext cx="12207200" cy="123363"/>
            <a:chOff x="-5025" y="6737718"/>
            <a:chExt cx="12207200" cy="12336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5C84D91-E5BF-B919-ACEF-4A25262CEE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6036894" y="695800"/>
              <a:ext cx="123362" cy="12207199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D889E38-27CA-E23F-B646-8D7B4BB17D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76406" y="3835311"/>
              <a:ext cx="123362" cy="5928176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37493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751229-0244-4FBB-BED1-407467F4C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B31FDB-86D3-B271-3463-4EB485773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7101" y="735283"/>
            <a:ext cx="4978399" cy="316504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Questions</a:t>
            </a:r>
          </a:p>
        </p:txBody>
      </p:sp>
      <p:pic>
        <p:nvPicPr>
          <p:cNvPr id="7" name="Graphic 6" descr="Help">
            <a:extLst>
              <a:ext uri="{FF2B5EF4-FFF2-40B4-BE49-F238E27FC236}">
                <a16:creationId xmlns:a16="http://schemas.microsoft.com/office/drawing/2014/main" id="{616C8109-9FBF-B4D3-62C1-7608F48993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7549" y="2776619"/>
            <a:ext cx="1289051" cy="1289051"/>
          </a:xfrm>
          <a:prstGeom prst="rect">
            <a:avLst/>
          </a:prstGeom>
        </p:spPr>
      </p:pic>
      <p:pic>
        <p:nvPicPr>
          <p:cNvPr id="9" name="Graphic 8" descr="Help">
            <a:extLst>
              <a:ext uri="{FF2B5EF4-FFF2-40B4-BE49-F238E27FC236}">
                <a16:creationId xmlns:a16="http://schemas.microsoft.com/office/drawing/2014/main" id="{B3333B07-1B18-48AB-95A0-9A2B37CCF1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07815" y="716407"/>
            <a:ext cx="5411343" cy="5411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660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BE05E7-46D4-9EEF-46E1-757029E74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en-US" sz="8000">
                <a:solidFill>
                  <a:srgbClr val="FFFFFF"/>
                </a:solidFill>
              </a:rPr>
              <a:t>Dates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B52FC-8E90-599F-E26F-FAA53460F1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1.) Warren December 13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2.) Killarney January 18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3.) Morden February 7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4.) Minnedosa March 15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tx1">
                    <a:alpha val="80000"/>
                  </a:schemeClr>
                </a:solidFill>
              </a:rPr>
              <a:t>5.) Stonewall April 12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594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F38820-EFC1-0120-A974-4B3AC2B22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en-US" sz="5600">
                <a:solidFill>
                  <a:srgbClr val="FFFFFF"/>
                </a:solidFill>
              </a:rPr>
              <a:t>How to Submit an Assessment	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82B6D-F152-F938-865E-20BA27F46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5261702" cy="5837949"/>
          </a:xfrm>
        </p:spPr>
        <p:txBody>
          <a:bodyPr anchor="ctr">
            <a:normAutofit lnSpcReduction="10000"/>
          </a:bodyPr>
          <a:lstStyle/>
          <a:p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Complete the </a:t>
            </a:r>
            <a:r>
              <a:rPr lang="en-US" dirty="0">
                <a:solidFill>
                  <a:schemeClr val="tx1">
                    <a:alpha val="80000"/>
                  </a:schemeClr>
                </a:solidFill>
                <a:hlinkClick r:id="rId2"/>
              </a:rPr>
              <a:t>Submission Form </a:t>
            </a:r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on our website</a:t>
            </a:r>
          </a:p>
          <a:p>
            <a:pPr lvl="1"/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Community – Clubs/Schools – Assessments ‘Learn More’ button</a:t>
            </a:r>
          </a:p>
          <a:p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Who completes it</a:t>
            </a:r>
          </a:p>
          <a:p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Deadlines</a:t>
            </a:r>
          </a:p>
          <a:p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Form is open now</a:t>
            </a:r>
          </a:p>
          <a:p>
            <a:pPr lvl="1"/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Submissions will NOT be accepted by any other means </a:t>
            </a:r>
          </a:p>
          <a:p>
            <a:pPr lvl="1"/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PPC for Artistic and Free Skate must be submitted at the time of submission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9768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78E9D8-0954-B982-73B1-625C8016E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B57C72-2E6B-B237-0D78-DBA811F15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en-US" sz="8000">
                <a:solidFill>
                  <a:srgbClr val="FFFFFF"/>
                </a:solidFill>
              </a:rPr>
              <a:t>How to Submit a Pull	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6B80F-87E9-0C9F-6CFB-4BB3559B8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5288929" cy="5837949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Complete the </a:t>
            </a:r>
            <a:r>
              <a:rPr lang="en-US" dirty="0">
                <a:solidFill>
                  <a:schemeClr val="tx1">
                    <a:alpha val="80000"/>
                  </a:schemeClr>
                </a:solidFill>
                <a:hlinkClick r:id="rId2"/>
              </a:rPr>
              <a:t>Pull Form </a:t>
            </a:r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on our website</a:t>
            </a:r>
          </a:p>
          <a:p>
            <a:pPr lvl="1"/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Community – Clubs/Schools – Assessments ‘Learn More’ button</a:t>
            </a:r>
          </a:p>
          <a:p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Who completes it</a:t>
            </a:r>
          </a:p>
          <a:p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Deadlines at 9:00 AM on date of deadline</a:t>
            </a:r>
          </a:p>
          <a:p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Form is open now</a:t>
            </a:r>
          </a:p>
          <a:p>
            <a:pPr lvl="1"/>
            <a:r>
              <a:rPr lang="en-US" sz="2800" dirty="0">
                <a:solidFill>
                  <a:schemeClr val="tx1">
                    <a:alpha val="80000"/>
                  </a:schemeClr>
                </a:solidFill>
              </a:rPr>
              <a:t>Pulls will NOT be accepted by any other means 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2549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41F305-D808-165F-CA12-50CFFDB0C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en-US" sz="8000">
                <a:solidFill>
                  <a:srgbClr val="FFFFFF"/>
                </a:solidFill>
              </a:rPr>
              <a:t>Payment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E97D2-FE39-51FD-47B5-83F28F571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5288927" cy="5837949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Invoices sent after Pull Deadline</a:t>
            </a:r>
          </a:p>
          <a:p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Due 5 business days BEFORE Assessment day (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ie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9:00 AM on Monday)</a:t>
            </a:r>
          </a:p>
          <a:p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Failure to remit payment:</a:t>
            </a:r>
          </a:p>
          <a:p>
            <a:pPr lvl="1"/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Assessment will be pulled, family will be notified</a:t>
            </a:r>
          </a:p>
          <a:p>
            <a:pPr lvl="1"/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Payment continues to be required</a:t>
            </a:r>
          </a:p>
          <a:p>
            <a:pPr lvl="2"/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Skater will NOT be permitted to submit another assessment until payment received</a:t>
            </a:r>
          </a:p>
          <a:p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Etransfer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 option will be available for families </a:t>
            </a:r>
            <a:r>
              <a:rPr lang="en-US" sz="2400">
                <a:solidFill>
                  <a:schemeClr val="tx1">
                    <a:alpha val="80000"/>
                  </a:schemeClr>
                </a:solidFill>
              </a:rPr>
              <a:t>upon request</a:t>
            </a: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7915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6D54D5-D71E-9C62-CECC-0DBCB93CC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en-US" sz="8000">
                <a:solidFill>
                  <a:srgbClr val="FFFFFF"/>
                </a:solidFill>
              </a:rPr>
              <a:t>Fees	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C777E-32AB-05B3-6A13-2D83485BD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Skate Canada assessment fee of $12.00 per assessment</a:t>
            </a:r>
          </a:p>
          <a:p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Ice fee (varies pending on location and how many assessments)</a:t>
            </a:r>
          </a:p>
          <a:p>
            <a:endParaRPr lang="en-US" dirty="0">
              <a:solidFill>
                <a:schemeClr val="tx1">
                  <a:alpha val="80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MBLL grant to hopefully cover all costs for officials' expenses</a:t>
            </a:r>
          </a:p>
          <a:p>
            <a:endParaRPr lang="en-US" dirty="0">
              <a:solidFill>
                <a:schemeClr val="tx1">
                  <a:alpha val="80000"/>
                </a:schemeClr>
              </a:solidFill>
            </a:endParaRPr>
          </a:p>
          <a:p>
            <a:endParaRPr lang="en-US" dirty="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2109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7C186A-0455-15A8-2D21-29BBBF833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en-US" sz="6800">
                <a:solidFill>
                  <a:srgbClr val="FFFFFF"/>
                </a:solidFill>
              </a:rPr>
              <a:t>Schedules	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C4D48-728E-6102-9643-9CBFAF981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5092124" cy="5837949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Skaters from a club/school will be grouped together to minimize the impact of travel </a:t>
            </a:r>
          </a:p>
          <a:p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More than one club may be grouped together where there are smaller numbers, and for the benefit of skaters not skating assessments back to back</a:t>
            </a:r>
          </a:p>
          <a:p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Clubs/schools closest to the assessment location will be booked earlier in the day to help with travel for those farthest away</a:t>
            </a:r>
          </a:p>
          <a:p>
            <a:pPr lvl="1"/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This is all pending the assessments submitted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938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0D34B9-6324-6AC1-EBEE-FD1F43802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en-US" sz="5000">
                <a:solidFill>
                  <a:srgbClr val="FFFFFF"/>
                </a:solidFill>
              </a:rPr>
              <a:t>Club/School Requirements	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5DAEE-2305-7D7B-A6CA-A94D32124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tx1">
                    <a:alpha val="80000"/>
                  </a:schemeClr>
                </a:solidFill>
              </a:rPr>
              <a:t>Must bring the music for all assessments from the club on a playable device</a:t>
            </a:r>
          </a:p>
          <a:p>
            <a:r>
              <a:rPr lang="en-US">
                <a:solidFill>
                  <a:schemeClr val="tx1">
                    <a:alpha val="80000"/>
                  </a:schemeClr>
                </a:solidFill>
              </a:rPr>
              <a:t>Volunteer from club must play the music for the assessments</a:t>
            </a:r>
          </a:p>
          <a:p>
            <a:endParaRPr lang="en-US">
              <a:solidFill>
                <a:schemeClr val="tx1">
                  <a:alpha val="80000"/>
                </a:schemeClr>
              </a:solidFill>
            </a:endParaRPr>
          </a:p>
          <a:p>
            <a:endParaRPr lang="en-US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en-US">
                <a:solidFill>
                  <a:schemeClr val="tx1">
                    <a:alpha val="80000"/>
                  </a:schemeClr>
                </a:solidFill>
              </a:rPr>
              <a:t>Skate MB will have all Assessment Sheets ready for skaters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5981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2F4020-3616-ADBD-1012-E35413D78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en-US" sz="8000">
                <a:solidFill>
                  <a:srgbClr val="FFFFFF"/>
                </a:solidFill>
              </a:rPr>
              <a:t>Refunds	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6BE88-7D56-8B38-DBB6-38544F02D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9911" y="518400"/>
            <a:ext cx="5779025" cy="5837949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There are no refunds after the pull date, even for Medical reasons</a:t>
            </a:r>
          </a:p>
          <a:p>
            <a:pPr lvl="1"/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Everyone shares the cost of the ice and we have to cover expenses</a:t>
            </a:r>
          </a:p>
          <a:p>
            <a:pPr lvl="1"/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A skater who has an assessment that is pending the successful completion of another assessment that day, and does not complete the pre-requisite will be refunded their Skate Canada assessment fee of $12.  No refunds for ice can be provided.</a:t>
            </a:r>
          </a:p>
          <a:p>
            <a:pPr lvl="1"/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Example, skater has 1 dance assessment in STAR 8 to complete before being able to take the STAR 9A dance.  The STAR 8 assessment does not pass and they are unable to take the STAR 9A dance.  They will receive their $12 back.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2774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553</Words>
  <Application>Microsoft Office PowerPoint</Application>
  <PresentationFormat>Widescreen</PresentationFormat>
  <Paragraphs>95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Centralized Assessments Information Session</vt:lpstr>
      <vt:lpstr>Dates</vt:lpstr>
      <vt:lpstr>How to Submit an Assessment </vt:lpstr>
      <vt:lpstr>How to Submit a Pull </vt:lpstr>
      <vt:lpstr>Payment</vt:lpstr>
      <vt:lpstr>Fees </vt:lpstr>
      <vt:lpstr>Schedules </vt:lpstr>
      <vt:lpstr>Club/School Requirements </vt:lpstr>
      <vt:lpstr>Refunds </vt:lpstr>
      <vt:lpstr>Deadlines</vt:lpstr>
      <vt:lpstr>PowerPoint Presentation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Rosalyn Bauer</dc:creator>
  <cp:lastModifiedBy>Rosalyn Bauer</cp:lastModifiedBy>
  <cp:revision>10</cp:revision>
  <dcterms:created xsi:type="dcterms:W3CDTF">2025-09-18T18:57:30Z</dcterms:created>
  <dcterms:modified xsi:type="dcterms:W3CDTF">2025-10-20T16:48:35Z</dcterms:modified>
</cp:coreProperties>
</file>